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handoutMasterIdLst>
    <p:handoutMasterId r:id="rId5"/>
  </p:handoutMasterIdLst>
  <p:sldIdLst>
    <p:sldId id="340" r:id="rId3"/>
  </p:sldIdLst>
  <p:sldSz cx="6858000" cy="9144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582A"/>
    <a:srgbClr val="15592A"/>
    <a:srgbClr val="385D8A"/>
    <a:srgbClr val="23AD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66" autoAdjust="0"/>
  </p:normalViewPr>
  <p:slideViewPr>
    <p:cSldViewPr>
      <p:cViewPr varScale="1">
        <p:scale>
          <a:sx n="76" d="100"/>
          <a:sy n="76" d="100"/>
        </p:scale>
        <p:origin x="3096" y="8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1488" cy="461963"/>
          </a:xfrm>
          <a:prstGeom prst="rect">
            <a:avLst/>
          </a:prstGeom>
        </p:spPr>
        <p:txBody>
          <a:bodyPr vert="horz" lIns="91436" tIns="45718" rIns="91436" bIns="45718" rtlCol="0"/>
          <a:lstStyle>
            <a:lvl1pPr algn="l">
              <a:defRPr sz="1200"/>
            </a:lvl1pPr>
          </a:lstStyle>
          <a:p>
            <a:endParaRPr lang="en-US" dirty="0"/>
          </a:p>
        </p:txBody>
      </p:sp>
      <p:sp>
        <p:nvSpPr>
          <p:cNvPr id="3" name="Date Placeholder 2"/>
          <p:cNvSpPr>
            <a:spLocks noGrp="1"/>
          </p:cNvSpPr>
          <p:nvPr>
            <p:ph type="dt" sz="quarter" idx="1"/>
          </p:nvPr>
        </p:nvSpPr>
        <p:spPr>
          <a:xfrm>
            <a:off x="3937000" y="2"/>
            <a:ext cx="3011488" cy="461963"/>
          </a:xfrm>
          <a:prstGeom prst="rect">
            <a:avLst/>
          </a:prstGeom>
        </p:spPr>
        <p:txBody>
          <a:bodyPr vert="horz" lIns="91436" tIns="45718" rIns="91436" bIns="45718" rtlCol="0"/>
          <a:lstStyle>
            <a:lvl1pPr algn="r">
              <a:defRPr sz="1200"/>
            </a:lvl1pPr>
          </a:lstStyle>
          <a:p>
            <a:fld id="{6CBDF475-D59C-4678-8B64-2D27F1378B41}" type="datetimeFigureOut">
              <a:rPr lang="en-US" smtClean="0"/>
              <a:t>12/3/2018</a:t>
            </a:fld>
            <a:endParaRPr lang="en-US" dirty="0"/>
          </a:p>
        </p:txBody>
      </p:sp>
      <p:sp>
        <p:nvSpPr>
          <p:cNvPr id="4" name="Footer Placeholder 3"/>
          <p:cNvSpPr>
            <a:spLocks noGrp="1"/>
          </p:cNvSpPr>
          <p:nvPr>
            <p:ph type="ftr" sz="quarter" idx="2"/>
          </p:nvPr>
        </p:nvSpPr>
        <p:spPr>
          <a:xfrm>
            <a:off x="0" y="8772527"/>
            <a:ext cx="3011488" cy="461963"/>
          </a:xfrm>
          <a:prstGeom prst="rect">
            <a:avLst/>
          </a:prstGeom>
        </p:spPr>
        <p:txBody>
          <a:bodyPr vert="horz" lIns="91436" tIns="45718" rIns="91436" bIns="4571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7"/>
            <a:ext cx="3011488" cy="461963"/>
          </a:xfrm>
          <a:prstGeom prst="rect">
            <a:avLst/>
          </a:prstGeom>
        </p:spPr>
        <p:txBody>
          <a:bodyPr vert="horz" lIns="91436" tIns="45718" rIns="91436" bIns="45718" rtlCol="0" anchor="b"/>
          <a:lstStyle>
            <a:lvl1pPr algn="r">
              <a:defRPr sz="1200"/>
            </a:lvl1pPr>
          </a:lstStyle>
          <a:p>
            <a:fld id="{C4456A41-8228-4AB1-ABA3-C6BC76877E7D}" type="slidenum">
              <a:rPr lang="en-US" smtClean="0"/>
              <a:t>‹#›</a:t>
            </a:fld>
            <a:endParaRPr lang="en-US" dirty="0"/>
          </a:p>
        </p:txBody>
      </p:sp>
    </p:spTree>
    <p:extLst>
      <p:ext uri="{BB962C8B-B14F-4D97-AF65-F5344CB8AC3E}">
        <p14:creationId xmlns:p14="http://schemas.microsoft.com/office/powerpoint/2010/main" val="2615716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1488" cy="461963"/>
          </a:xfrm>
          <a:prstGeom prst="rect">
            <a:avLst/>
          </a:prstGeom>
        </p:spPr>
        <p:txBody>
          <a:bodyPr vert="horz" lIns="91436" tIns="45718" rIns="91436" bIns="45718" rtlCol="0"/>
          <a:lstStyle>
            <a:lvl1pPr algn="l">
              <a:defRPr sz="1200"/>
            </a:lvl1pPr>
          </a:lstStyle>
          <a:p>
            <a:endParaRPr lang="en-US" dirty="0"/>
          </a:p>
        </p:txBody>
      </p:sp>
      <p:sp>
        <p:nvSpPr>
          <p:cNvPr id="3" name="Date Placeholder 2"/>
          <p:cNvSpPr>
            <a:spLocks noGrp="1"/>
          </p:cNvSpPr>
          <p:nvPr>
            <p:ph type="dt" idx="1"/>
          </p:nvPr>
        </p:nvSpPr>
        <p:spPr>
          <a:xfrm>
            <a:off x="3937000" y="2"/>
            <a:ext cx="3011488" cy="461963"/>
          </a:xfrm>
          <a:prstGeom prst="rect">
            <a:avLst/>
          </a:prstGeom>
        </p:spPr>
        <p:txBody>
          <a:bodyPr vert="horz" lIns="91436" tIns="45718" rIns="91436" bIns="45718" rtlCol="0"/>
          <a:lstStyle>
            <a:lvl1pPr algn="r">
              <a:defRPr sz="1200"/>
            </a:lvl1pPr>
          </a:lstStyle>
          <a:p>
            <a:fld id="{7A304380-4168-49F0-B9D0-4E213EBFA32B}" type="datetimeFigureOut">
              <a:rPr lang="en-US" smtClean="0"/>
              <a:t>12/3/2018</a:t>
            </a:fld>
            <a:endParaRPr lang="en-US" dirty="0"/>
          </a:p>
        </p:txBody>
      </p:sp>
      <p:sp>
        <p:nvSpPr>
          <p:cNvPr id="4" name="Slide Image Placeholder 3"/>
          <p:cNvSpPr>
            <a:spLocks noGrp="1" noRot="1" noChangeAspect="1"/>
          </p:cNvSpPr>
          <p:nvPr>
            <p:ph type="sldImg" idx="2"/>
          </p:nvPr>
        </p:nvSpPr>
        <p:spPr>
          <a:xfrm>
            <a:off x="2176463" y="692150"/>
            <a:ext cx="2597150" cy="3463925"/>
          </a:xfrm>
          <a:prstGeom prst="rect">
            <a:avLst/>
          </a:prstGeom>
          <a:noFill/>
          <a:ln w="12700">
            <a:solidFill>
              <a:prstClr val="black"/>
            </a:solidFill>
          </a:ln>
        </p:spPr>
        <p:txBody>
          <a:bodyPr vert="horz" lIns="91436" tIns="45718" rIns="91436" bIns="45718" rtlCol="0" anchor="ctr"/>
          <a:lstStyle/>
          <a:p>
            <a:endParaRPr lang="en-US" dirty="0"/>
          </a:p>
        </p:txBody>
      </p:sp>
      <p:sp>
        <p:nvSpPr>
          <p:cNvPr id="5" name="Notes Placeholder 4"/>
          <p:cNvSpPr>
            <a:spLocks noGrp="1"/>
          </p:cNvSpPr>
          <p:nvPr>
            <p:ph type="body" sz="quarter" idx="3"/>
          </p:nvPr>
        </p:nvSpPr>
        <p:spPr>
          <a:xfrm>
            <a:off x="695327" y="4387853"/>
            <a:ext cx="5559425" cy="4156075"/>
          </a:xfrm>
          <a:prstGeom prst="rect">
            <a:avLst/>
          </a:prstGeom>
        </p:spPr>
        <p:txBody>
          <a:bodyPr vert="horz" lIns="91436" tIns="45718" rIns="91436"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7"/>
            <a:ext cx="3011488" cy="461963"/>
          </a:xfrm>
          <a:prstGeom prst="rect">
            <a:avLst/>
          </a:prstGeom>
        </p:spPr>
        <p:txBody>
          <a:bodyPr vert="horz" lIns="91436" tIns="45718" rIns="91436"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7"/>
            <a:ext cx="3011488" cy="461963"/>
          </a:xfrm>
          <a:prstGeom prst="rect">
            <a:avLst/>
          </a:prstGeom>
        </p:spPr>
        <p:txBody>
          <a:bodyPr vert="horz" lIns="91436" tIns="45718" rIns="91436" bIns="45718" rtlCol="0" anchor="b"/>
          <a:lstStyle>
            <a:lvl1pPr algn="r">
              <a:defRPr sz="1200"/>
            </a:lvl1pPr>
          </a:lstStyle>
          <a:p>
            <a:fld id="{664F3E2A-B33D-495E-8DCF-7C4017BC7B3D}" type="slidenum">
              <a:rPr lang="en-US" smtClean="0"/>
              <a:t>‹#›</a:t>
            </a:fld>
            <a:endParaRPr lang="en-US" dirty="0"/>
          </a:p>
        </p:txBody>
      </p:sp>
    </p:spTree>
    <p:extLst>
      <p:ext uri="{BB962C8B-B14F-4D97-AF65-F5344CB8AC3E}">
        <p14:creationId xmlns:p14="http://schemas.microsoft.com/office/powerpoint/2010/main" val="1946273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2786630512"/>
      </p:ext>
    </p:extLst>
  </p:cSld>
  <p:clrMapOvr>
    <a:masterClrMapping/>
  </p:clrMapOvr>
  <p:transition spd="slow">
    <p:push dir="u"/>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1441680780"/>
      </p:ext>
    </p:extLst>
  </p:cSld>
  <p:clrMapOvr>
    <a:masterClrMapping/>
  </p:clrMapOvr>
  <p:transition spd="slow">
    <p:push dir="u"/>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1779830003"/>
      </p:ext>
    </p:extLst>
  </p:cSld>
  <p:clrMapOvr>
    <a:masterClrMapping/>
  </p:clrMapOvr>
  <p:transition spd="slow">
    <p:push dir="u"/>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763198808"/>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936030461"/>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2602654207"/>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1174970559"/>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643658060"/>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718437838"/>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3008594687"/>
      </p:ext>
    </p:extLst>
  </p:cSld>
  <p:clrMapOvr>
    <a:masterClrMapping/>
  </p:clrMapOvr>
  <p:transition spd="slow">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637859151"/>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1227808199"/>
      </p:ext>
    </p:extLst>
  </p:cSld>
  <p:clrMapOvr>
    <a:masterClrMapping/>
  </p:clrMapOvr>
  <p:transition spd="slow">
    <p:push dir="u"/>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3702389509"/>
      </p:ext>
    </p:extLst>
  </p:cSld>
  <p:clrMapOvr>
    <a:masterClrMapping/>
  </p:clrMapOvr>
  <p:transition spd="slow">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1678951913"/>
      </p:ext>
    </p:extLst>
  </p:cSld>
  <p:clrMapOvr>
    <a:masterClrMapping/>
  </p:clrMapOvr>
  <p:transition spd="slow">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AA1345-0A0D-4C73-B1BE-B200C570AAFE}"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53BCCC5-2D05-47EF-8FE4-F49831668E43}" type="slidenum">
              <a:rPr lang="en-US" smtClean="0"/>
              <a:t>‹#›</a:t>
            </a:fld>
            <a:endParaRPr lang="en-US" dirty="0"/>
          </a:p>
        </p:txBody>
      </p:sp>
    </p:spTree>
    <p:extLst>
      <p:ext uri="{BB962C8B-B14F-4D97-AF65-F5344CB8AC3E}">
        <p14:creationId xmlns:p14="http://schemas.microsoft.com/office/powerpoint/2010/main" val="3358888777"/>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690598534"/>
      </p:ext>
    </p:extLst>
  </p:cSld>
  <p:clrMapOvr>
    <a:masterClrMapping/>
  </p:clrMapOvr>
  <p:transition spd="slow">
    <p:push dir="u"/>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3551908732"/>
      </p:ext>
    </p:extLst>
  </p:cSld>
  <p:clrMapOvr>
    <a:masterClrMapping/>
  </p:clrMapOvr>
  <p:transition spd="slow">
    <p:push dir="u"/>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3049237605"/>
      </p:ext>
    </p:extLst>
  </p:cSld>
  <p:clrMapOvr>
    <a:masterClrMapping/>
  </p:clrMapOvr>
  <p:transition spd="slow">
    <p:push dir="u"/>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1590397765"/>
      </p:ext>
    </p:extLst>
  </p:cSld>
  <p:clrMapOvr>
    <a:masterClrMapping/>
  </p:clrMapOvr>
  <p:transition spd="slow">
    <p:push dir="u"/>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3350213325"/>
      </p:ext>
    </p:extLst>
  </p:cSld>
  <p:clrMapOvr>
    <a:masterClrMapping/>
  </p:clrMapOvr>
  <p:transition spd="slow">
    <p:push dir="u"/>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2361548031"/>
      </p:ext>
    </p:extLst>
  </p:cSld>
  <p:clrMapOvr>
    <a:masterClrMapping/>
  </p:clrMapOvr>
  <p:transition spd="slow">
    <p:push dir="u"/>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43A983-88A5-435B-A6D3-F02CD34983B5}" type="datetimeFigureOut">
              <a:rPr lang="en-US" smtClean="0"/>
              <a:t>12/3/2018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AB6F5F-5D4C-4AEB-BE32-90C3FBC1D47A}" type="slidenum">
              <a:rPr lang="en-US" smtClean="0"/>
              <a:t>‹#›</a:t>
            </a:fld>
            <a:endParaRPr lang="en-US" dirty="0"/>
          </a:p>
        </p:txBody>
      </p:sp>
    </p:spTree>
    <p:extLst>
      <p:ext uri="{BB962C8B-B14F-4D97-AF65-F5344CB8AC3E}">
        <p14:creationId xmlns:p14="http://schemas.microsoft.com/office/powerpoint/2010/main" val="4261700119"/>
      </p:ext>
    </p:extLst>
  </p:cSld>
  <p:clrMapOvr>
    <a:masterClrMapping/>
  </p:clrMapOvr>
  <p:transition spd="slow">
    <p:push dir="u"/>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3043A983-88A5-435B-A6D3-F02CD34983B5}" type="datetimeFigureOut">
              <a:rPr lang="en-US" smtClean="0"/>
              <a:t>12/3/2018</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6AB6F5F-5D4C-4AEB-BE32-90C3FBC1D47A}" type="slidenum">
              <a:rPr lang="en-US" smtClean="0"/>
              <a:t>‹#›</a:t>
            </a:fld>
            <a:endParaRPr lang="en-US" dirty="0"/>
          </a:p>
        </p:txBody>
      </p:sp>
    </p:spTree>
    <p:extLst>
      <p:ext uri="{BB962C8B-B14F-4D97-AF65-F5344CB8AC3E}">
        <p14:creationId xmlns:p14="http://schemas.microsoft.com/office/powerpoint/2010/main" val="3663821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iming>
    <p:tnLst>
      <p:par>
        <p:cTn id="1" dur="indefinite" restart="never" nodeType="tmRoot"/>
      </p:par>
    </p:tnLst>
  </p:timing>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9BAA1345-0A0D-4C73-B1BE-B200C570AAFE}" type="datetimeFigureOut">
              <a:rPr lang="en-US" smtClean="0"/>
              <a:t>12/3/2018</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453BCCC5-2D05-47EF-8FE4-F49831668E43}" type="slidenum">
              <a:rPr lang="en-US" smtClean="0"/>
              <a:t>‹#›</a:t>
            </a:fld>
            <a:endParaRPr lang="en-US" dirty="0"/>
          </a:p>
        </p:txBody>
      </p:sp>
    </p:spTree>
    <p:extLst>
      <p:ext uri="{BB962C8B-B14F-4D97-AF65-F5344CB8AC3E}">
        <p14:creationId xmlns:p14="http://schemas.microsoft.com/office/powerpoint/2010/main" val="4137583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timing>
    <p:tnLst>
      <p:par>
        <p:cTn id="1" dur="indefinite" restart="never" nodeType="tmRoot"/>
      </p:par>
    </p:tnLst>
  </p:timing>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0" y="-6942"/>
            <a:ext cx="6848475" cy="2842500"/>
          </a:xfrm>
          <a:prstGeom prst="rect">
            <a:avLst/>
          </a:prstGeom>
        </p:spPr>
      </p:pic>
      <p:pic>
        <p:nvPicPr>
          <p:cNvPr id="12" name="Picture 11"/>
          <p:cNvPicPr>
            <a:picLocks noChangeAspect="1"/>
          </p:cNvPicPr>
          <p:nvPr/>
        </p:nvPicPr>
        <p:blipFill>
          <a:blip r:embed="rId3"/>
          <a:stretch>
            <a:fillRect/>
          </a:stretch>
        </p:blipFill>
        <p:spPr>
          <a:xfrm>
            <a:off x="3276600" y="6600825"/>
            <a:ext cx="3353091" cy="2295420"/>
          </a:xfrm>
          <a:prstGeom prst="rect">
            <a:avLst/>
          </a:prstGeom>
          <a:ln>
            <a:noFill/>
          </a:ln>
          <a:effectLst>
            <a:outerShdw blurRad="292100" dist="139700" dir="2700000" algn="tl" rotWithShape="0">
              <a:srgbClr val="333333">
                <a:alpha val="65000"/>
              </a:srgbClr>
            </a:outerShdw>
          </a:effectLst>
        </p:spPr>
      </p:pic>
      <p:cxnSp>
        <p:nvCxnSpPr>
          <p:cNvPr id="11" name="Straight Connector 10"/>
          <p:cNvCxnSpPr/>
          <p:nvPr/>
        </p:nvCxnSpPr>
        <p:spPr>
          <a:xfrm flipV="1">
            <a:off x="0" y="2835558"/>
            <a:ext cx="6858000" cy="244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2400" y="0"/>
            <a:ext cx="3200400" cy="577824"/>
          </a:xfrm>
          <a:prstGeom prst="rect">
            <a:avLst/>
          </a:prstGeom>
        </p:spPr>
      </p:pic>
      <p:sp>
        <p:nvSpPr>
          <p:cNvPr id="4" name="TextBox 3"/>
          <p:cNvSpPr txBox="1"/>
          <p:nvPr/>
        </p:nvSpPr>
        <p:spPr>
          <a:xfrm>
            <a:off x="5589379" y="0"/>
            <a:ext cx="1119474" cy="646331"/>
          </a:xfrm>
          <a:prstGeom prst="rect">
            <a:avLst/>
          </a:prstGeom>
          <a:noFill/>
        </p:spPr>
        <p:txBody>
          <a:bodyPr wrap="none" rtlCol="0">
            <a:spAutoFit/>
          </a:bodyPr>
          <a:lstStyle/>
          <a:p>
            <a:pPr algn="ctr"/>
            <a:r>
              <a:rPr lang="en-US" dirty="0" smtClean="0">
                <a:solidFill>
                  <a:srgbClr val="002060"/>
                </a:solidFill>
              </a:rPr>
              <a:t>BE SAFE</a:t>
            </a:r>
          </a:p>
          <a:p>
            <a:pPr algn="ctr"/>
            <a:r>
              <a:rPr lang="en-US" dirty="0" smtClean="0">
                <a:solidFill>
                  <a:srgbClr val="002060"/>
                </a:solidFill>
              </a:rPr>
              <a:t>STAY SAFE</a:t>
            </a:r>
            <a:endParaRPr lang="en-US" dirty="0">
              <a:solidFill>
                <a:srgbClr val="002060"/>
              </a:solidFill>
            </a:endParaRPr>
          </a:p>
        </p:txBody>
      </p:sp>
      <p:sp>
        <p:nvSpPr>
          <p:cNvPr id="27" name="TextBox 26"/>
          <p:cNvSpPr txBox="1"/>
          <p:nvPr/>
        </p:nvSpPr>
        <p:spPr>
          <a:xfrm>
            <a:off x="4082736" y="707362"/>
            <a:ext cx="2727639" cy="1118255"/>
          </a:xfrm>
          <a:prstGeom prst="rect">
            <a:avLst/>
          </a:prstGeom>
          <a:noFill/>
          <a:effectLst>
            <a:outerShdw blurRad="25400" dist="25400" dir="5400000" algn="ctr" rotWithShape="0">
              <a:srgbClr val="16582A"/>
            </a:outerShdw>
          </a:effectLst>
        </p:spPr>
        <p:txBody>
          <a:bodyPr wrap="square" rtlCol="0">
            <a:spAutoFit/>
          </a:bodyPr>
          <a:lstStyle/>
          <a:p>
            <a:pPr algn="ctr">
              <a:lnSpc>
                <a:spcPts val="2000"/>
              </a:lnSpc>
            </a:pPr>
            <a:r>
              <a:rPr lang="en-US" sz="2000" b="1" spc="700" dirty="0" smtClean="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DECEMBER </a:t>
            </a:r>
            <a:r>
              <a:rPr lang="en-US" sz="2000" b="1" spc="700" dirty="0" smtClean="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2018</a:t>
            </a:r>
            <a:endParaRPr lang="en-US" sz="2000" b="1" spc="700" dirty="0" smtClean="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a:lnSpc>
                <a:spcPts val="2000"/>
              </a:lnSpc>
            </a:pPr>
            <a:r>
              <a:rPr lang="en-US" sz="2000" b="1" spc="700" dirty="0" smtClean="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rPr>
              <a:t>SAFETY REVIEW</a:t>
            </a:r>
            <a:endParaRPr lang="en-US" sz="900" b="1" spc="700" dirty="0">
              <a:solidFill>
                <a:srgbClr val="00B05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36" name="Straight Connector 35"/>
          <p:cNvCxnSpPr/>
          <p:nvPr/>
        </p:nvCxnSpPr>
        <p:spPr>
          <a:xfrm flipV="1">
            <a:off x="4191000" y="3822091"/>
            <a:ext cx="0" cy="250250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352800" y="6637158"/>
            <a:ext cx="3276583" cy="887487"/>
          </a:xfrm>
          <a:prstGeom prst="rect">
            <a:avLst/>
          </a:prstGeom>
          <a:noFill/>
        </p:spPr>
        <p:txBody>
          <a:bodyPr wrap="square" lIns="91440" tIns="45720" rIns="91440" bIns="45720">
            <a:spAutoFit/>
          </a:bodyPr>
          <a:lstStyle/>
          <a:p>
            <a:pPr algn="ctr">
              <a:lnSpc>
                <a:spcPts val="3000"/>
              </a:lnSpc>
            </a:pPr>
            <a:r>
              <a:rPr lang="en-US" sz="36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POST caution signs</a:t>
            </a:r>
            <a:endParaRPr lang="en-US" sz="36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31" name="TextBox 30"/>
          <p:cNvSpPr txBox="1"/>
          <p:nvPr/>
        </p:nvSpPr>
        <p:spPr>
          <a:xfrm>
            <a:off x="3352783" y="7372245"/>
            <a:ext cx="3253911" cy="1569660"/>
          </a:xfrm>
          <a:prstGeom prst="rect">
            <a:avLst/>
          </a:prstGeom>
          <a:noFill/>
        </p:spPr>
        <p:txBody>
          <a:bodyPr wrap="square" rtlCol="0">
            <a:spAutoFit/>
          </a:bodyPr>
          <a:lstStyle/>
          <a:p>
            <a:pPr algn="ctr"/>
            <a:r>
              <a:rPr lang="en-US" sz="1600" dirty="0" smtClean="0"/>
              <a:t>CAUTION signs must be placed before you start adding any liquid to the floor and remain until the floor is dry.  AFTER the floor is dry they must be removed.  NEVER leave a wet floor sign on a dry floor.</a:t>
            </a:r>
            <a:endParaRPr lang="en-US" sz="1600" dirty="0"/>
          </a:p>
        </p:txBody>
      </p:sp>
      <p:sp>
        <p:nvSpPr>
          <p:cNvPr id="33" name="TextBox 32"/>
          <p:cNvSpPr txBox="1"/>
          <p:nvPr/>
        </p:nvSpPr>
        <p:spPr>
          <a:xfrm>
            <a:off x="169752" y="685800"/>
            <a:ext cx="2444772" cy="1200329"/>
          </a:xfrm>
          <a:prstGeom prst="rect">
            <a:avLst/>
          </a:prstGeom>
          <a:noFill/>
        </p:spPr>
        <p:txBody>
          <a:bodyPr wrap="none" rtlCol="0">
            <a:spAutoFit/>
          </a:bodyPr>
          <a:lstStyle/>
          <a:p>
            <a:pPr algn="ctr"/>
            <a:r>
              <a:rPr lang="en-US" sz="3600" b="1" dirty="0" smtClean="0">
                <a:solidFill>
                  <a:srgbClr val="002060"/>
                </a:solidFill>
              </a:rPr>
              <a:t>WET FLOOR</a:t>
            </a:r>
          </a:p>
          <a:p>
            <a:pPr algn="ctr"/>
            <a:r>
              <a:rPr lang="en-US" sz="3600" b="1" dirty="0" smtClean="0">
                <a:solidFill>
                  <a:srgbClr val="002060"/>
                </a:solidFill>
              </a:rPr>
              <a:t>SAFETY</a:t>
            </a:r>
            <a:endParaRPr lang="en-US" sz="3600" b="1" dirty="0">
              <a:solidFill>
                <a:srgbClr val="002060"/>
              </a:solidFill>
            </a:endParaRPr>
          </a:p>
        </p:txBody>
      </p:sp>
      <p:sp>
        <p:nvSpPr>
          <p:cNvPr id="21" name="Rectangle 20"/>
          <p:cNvSpPr/>
          <p:nvPr/>
        </p:nvSpPr>
        <p:spPr>
          <a:xfrm>
            <a:off x="107910" y="2844993"/>
            <a:ext cx="6632653" cy="738664"/>
          </a:xfrm>
          <a:prstGeom prst="rect">
            <a:avLst/>
          </a:prstGeom>
        </p:spPr>
        <p:txBody>
          <a:bodyPr wrap="square">
            <a:spAutoFit/>
          </a:bodyPr>
          <a:lstStyle/>
          <a:p>
            <a:pPr marL="182880" marR="91440">
              <a:spcBef>
                <a:spcPts val="0"/>
              </a:spcBef>
              <a:spcAft>
                <a:spcPts val="1800"/>
              </a:spcAft>
            </a:pPr>
            <a:r>
              <a:rPr lang="en-US" sz="1400" dirty="0">
                <a:solidFill>
                  <a:srgbClr val="002060"/>
                </a:solidFill>
                <a:latin typeface="Arial Black" panose="020B0A04020102020204" pitchFamily="34" charset="0"/>
                <a:ea typeface="Times" panose="02020603050405020304" pitchFamily="18" charset="0"/>
                <a:cs typeface="Times New Roman" panose="02020603050405020304" pitchFamily="18" charset="0"/>
              </a:rPr>
              <a:t>Mopping is not just about cleaning the floor, it’s also about keeping people who walk on the floor safe from dirt, soil and slip hazards.  Here are some things to keep in mind…</a:t>
            </a:r>
            <a:endParaRPr lang="en-US" sz="1400" dirty="0">
              <a:solidFill>
                <a:srgbClr val="002060"/>
              </a:solidFill>
              <a:effectLst/>
              <a:latin typeface="Times" panose="02020603050405020304" pitchFamily="18" charset="0"/>
              <a:ea typeface="Times" panose="02020603050405020304" pitchFamily="18" charset="0"/>
              <a:cs typeface="Times New Roman" panose="02020603050405020304" pitchFamily="18" charset="0"/>
            </a:endParaRPr>
          </a:p>
        </p:txBody>
      </p:sp>
      <p:grpSp>
        <p:nvGrpSpPr>
          <p:cNvPr id="41" name="Group 40"/>
          <p:cNvGrpSpPr/>
          <p:nvPr/>
        </p:nvGrpSpPr>
        <p:grpSpPr>
          <a:xfrm>
            <a:off x="165783" y="3657600"/>
            <a:ext cx="3872817" cy="1883827"/>
            <a:chOff x="165783" y="3657600"/>
            <a:chExt cx="3872817" cy="1883827"/>
          </a:xfrm>
        </p:grpSpPr>
        <p:pic>
          <p:nvPicPr>
            <p:cNvPr id="35" name="Picture 34"/>
            <p:cNvPicPr>
              <a:picLocks noChangeAspect="1"/>
            </p:cNvPicPr>
            <p:nvPr/>
          </p:nvPicPr>
          <p:blipFill>
            <a:blip r:embed="rId5"/>
            <a:stretch>
              <a:fillRect/>
            </a:stretch>
          </p:blipFill>
          <p:spPr>
            <a:xfrm>
              <a:off x="165783" y="3657600"/>
              <a:ext cx="3834716" cy="188382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p:cNvSpPr txBox="1"/>
            <p:nvPr/>
          </p:nvSpPr>
          <p:spPr>
            <a:xfrm>
              <a:off x="2599820" y="3692342"/>
              <a:ext cx="1438780" cy="1815882"/>
            </a:xfrm>
            <a:prstGeom prst="rect">
              <a:avLst/>
            </a:prstGeom>
            <a:noFill/>
          </p:spPr>
          <p:txBody>
            <a:bodyPr wrap="square" rtlCol="0">
              <a:spAutoFit/>
            </a:bodyPr>
            <a:lstStyle/>
            <a:p>
              <a:r>
                <a:rPr lang="en-US" sz="1400" dirty="0" smtClean="0"/>
                <a:t>PLACEMENT is very important.  Put a caution sign at every entry point into the area where you will be mopping.</a:t>
              </a:r>
              <a:endParaRPr lang="en-US" sz="1400" dirty="0"/>
            </a:p>
          </p:txBody>
        </p:sp>
        <p:pic>
          <p:nvPicPr>
            <p:cNvPr id="22" name="Picture 21"/>
            <p:cNvPicPr>
              <a:picLocks noChangeAspect="1"/>
            </p:cNvPicPr>
            <p:nvPr/>
          </p:nvPicPr>
          <p:blipFill>
            <a:blip r:embed="rId6"/>
            <a:stretch>
              <a:fillRect/>
            </a:stretch>
          </p:blipFill>
          <p:spPr>
            <a:xfrm>
              <a:off x="265047" y="3742904"/>
              <a:ext cx="2276475" cy="1666875"/>
            </a:xfrm>
            <a:prstGeom prst="rect">
              <a:avLst/>
            </a:prstGeom>
          </p:spPr>
        </p:pic>
        <p:pic>
          <p:nvPicPr>
            <p:cNvPr id="1028" name="Picture 4" descr="Image result for wet floor sign placement"/>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57923" y="4961566"/>
              <a:ext cx="359944" cy="32754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4" descr="Image result for wet floor sign placement"/>
            <p:cNvPicPr>
              <a:picLocks noChangeAspect="1" noChangeArrowheads="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6069" y="4555443"/>
              <a:ext cx="359944" cy="32754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4"/>
            <p:cNvPicPr>
              <a:picLocks noChangeAspect="1"/>
            </p:cNvPicPr>
            <p:nvPr/>
          </p:nvPicPr>
          <p:blipFill>
            <a:blip r:embed="rId8">
              <a:clrChange>
                <a:clrFrom>
                  <a:srgbClr val="FFFFFF"/>
                </a:clrFrom>
                <a:clrTo>
                  <a:srgbClr val="FFFFFF">
                    <a:alpha val="0"/>
                  </a:srgbClr>
                </a:clrTo>
              </a:clrChange>
            </a:blip>
            <a:stretch>
              <a:fillRect/>
            </a:stretch>
          </p:blipFill>
          <p:spPr>
            <a:xfrm rot="13565686">
              <a:off x="1052042" y="4132515"/>
              <a:ext cx="905090" cy="437560"/>
            </a:xfrm>
            <a:prstGeom prst="rect">
              <a:avLst/>
            </a:prstGeom>
          </p:spPr>
        </p:pic>
        <p:pic>
          <p:nvPicPr>
            <p:cNvPr id="42" name="Picture 41"/>
            <p:cNvPicPr>
              <a:picLocks noChangeAspect="1"/>
            </p:cNvPicPr>
            <p:nvPr/>
          </p:nvPicPr>
          <p:blipFill>
            <a:blip r:embed="rId8">
              <a:clrChange>
                <a:clrFrom>
                  <a:srgbClr val="FFFFFF"/>
                </a:clrFrom>
                <a:clrTo>
                  <a:srgbClr val="FFFFFF">
                    <a:alpha val="0"/>
                  </a:srgbClr>
                </a:clrTo>
              </a:clrChange>
            </a:blip>
            <a:stretch>
              <a:fillRect/>
            </a:stretch>
          </p:blipFill>
          <p:spPr>
            <a:xfrm>
              <a:off x="1303733" y="4927605"/>
              <a:ext cx="905090" cy="437560"/>
            </a:xfrm>
            <a:prstGeom prst="rect">
              <a:avLst/>
            </a:prstGeom>
          </p:spPr>
        </p:pic>
      </p:grpSp>
      <p:sp>
        <p:nvSpPr>
          <p:cNvPr id="37" name="Rectangle 36"/>
          <p:cNvSpPr/>
          <p:nvPr/>
        </p:nvSpPr>
        <p:spPr>
          <a:xfrm>
            <a:off x="4223767" y="3505200"/>
            <a:ext cx="2516796" cy="3072636"/>
          </a:xfrm>
          <a:prstGeom prst="rect">
            <a:avLst/>
          </a:prstGeom>
        </p:spPr>
        <p:txBody>
          <a:bodyPr wrap="square">
            <a:spAutoFit/>
          </a:bodyPr>
          <a:lstStyle/>
          <a:p>
            <a:pPr marL="171450" marR="0" lvl="0" indent="-171450">
              <a:spcBef>
                <a:spcPts val="0"/>
              </a:spcBef>
              <a:spcAft>
                <a:spcPts val="200"/>
              </a:spcAft>
              <a:buSzPts val="1200"/>
              <a:buFont typeface="Arial" panose="020B0604020202020204" pitchFamily="34" charset="0"/>
              <a:buChar char="•"/>
              <a:tabLst>
                <a:tab pos="685800" algn="l"/>
              </a:tabLst>
            </a:pPr>
            <a:r>
              <a:rPr lang="en-US" sz="1100" dirty="0">
                <a:latin typeface="Times" panose="02020603050405020304" pitchFamily="18" charset="0"/>
                <a:ea typeface="Times" panose="02020603050405020304" pitchFamily="18" charset="0"/>
                <a:cs typeface="Times New Roman" panose="02020603050405020304" pitchFamily="18" charset="0"/>
              </a:rPr>
              <a:t>Do not place too much cleaner in your mop bucket.  Follow the product guidelines.  More is NOT </a:t>
            </a:r>
            <a:r>
              <a:rPr lang="en-US" sz="1100" dirty="0" smtClean="0">
                <a:latin typeface="Times" panose="02020603050405020304" pitchFamily="18" charset="0"/>
                <a:ea typeface="Times" panose="02020603050405020304" pitchFamily="18" charset="0"/>
                <a:cs typeface="Times New Roman" panose="02020603050405020304" pitchFamily="18" charset="0"/>
              </a:rPr>
              <a:t>better.</a:t>
            </a:r>
          </a:p>
          <a:p>
            <a:pPr marL="171450" marR="0" lvl="0" indent="-171450">
              <a:spcBef>
                <a:spcPts val="0"/>
              </a:spcBef>
              <a:spcAft>
                <a:spcPts val="200"/>
              </a:spcAft>
              <a:buSzPts val="1200"/>
              <a:buFont typeface="Arial" panose="020B0604020202020204" pitchFamily="34" charset="0"/>
              <a:buChar char="•"/>
              <a:tabLst>
                <a:tab pos="685800" algn="l"/>
              </a:tabLst>
            </a:pPr>
            <a:r>
              <a:rPr lang="en-US" sz="1100" dirty="0" smtClean="0">
                <a:latin typeface="Times" panose="02020603050405020304" pitchFamily="18" charset="0"/>
                <a:ea typeface="Times" panose="02020603050405020304" pitchFamily="18" charset="0"/>
                <a:cs typeface="Times New Roman" panose="02020603050405020304" pitchFamily="18" charset="0"/>
              </a:rPr>
              <a:t>Careful </a:t>
            </a:r>
            <a:r>
              <a:rPr lang="en-US" sz="1100" dirty="0">
                <a:latin typeface="Times" panose="02020603050405020304" pitchFamily="18" charset="0"/>
                <a:ea typeface="Times" panose="02020603050405020304" pitchFamily="18" charset="0"/>
                <a:cs typeface="Times New Roman" panose="02020603050405020304" pitchFamily="18" charset="0"/>
              </a:rPr>
              <a:t>not to hit the ceiling with your mop handle when placing in or removing from the mop bucket.  </a:t>
            </a:r>
          </a:p>
          <a:p>
            <a:pPr marL="171450" marR="0" lvl="0" indent="-171450">
              <a:spcBef>
                <a:spcPts val="0"/>
              </a:spcBef>
              <a:spcAft>
                <a:spcPts val="200"/>
              </a:spcAft>
              <a:buSzPts val="1200"/>
              <a:buFont typeface="Arial" panose="020B0604020202020204" pitchFamily="34" charset="0"/>
              <a:buChar char="•"/>
              <a:tabLst>
                <a:tab pos="685800" algn="l"/>
              </a:tabLst>
            </a:pPr>
            <a:r>
              <a:rPr lang="en-US" sz="1100" dirty="0">
                <a:latin typeface="Times" panose="02020603050405020304" pitchFamily="18" charset="0"/>
                <a:ea typeface="Times" panose="02020603050405020304" pitchFamily="18" charset="0"/>
                <a:cs typeface="Times New Roman" panose="02020603050405020304" pitchFamily="18" charset="0"/>
              </a:rPr>
              <a:t>DO NOT carry items across a wet floor.</a:t>
            </a:r>
          </a:p>
          <a:p>
            <a:pPr marL="171450" marR="0" lvl="0" indent="-171450">
              <a:spcBef>
                <a:spcPts val="0"/>
              </a:spcBef>
              <a:spcAft>
                <a:spcPts val="200"/>
              </a:spcAft>
              <a:buSzPts val="1200"/>
              <a:buFont typeface="Arial" panose="020B0604020202020204" pitchFamily="34" charset="0"/>
              <a:buChar char="•"/>
              <a:tabLst>
                <a:tab pos="685800" algn="l"/>
              </a:tabLst>
            </a:pPr>
            <a:r>
              <a:rPr lang="en-US" sz="1100" dirty="0">
                <a:latin typeface="Times" panose="02020603050405020304" pitchFamily="18" charset="0"/>
                <a:ea typeface="Times" panose="02020603050405020304" pitchFamily="18" charset="0"/>
                <a:cs typeface="Times New Roman" panose="02020603050405020304" pitchFamily="18" charset="0"/>
              </a:rPr>
              <a:t>Avoid placing excessive amounts of water down on the floor.  Do not ‘slop’ mop.</a:t>
            </a:r>
          </a:p>
          <a:p>
            <a:pPr marL="171450" marR="0" lvl="0" indent="-171450">
              <a:spcBef>
                <a:spcPts val="0"/>
              </a:spcBef>
              <a:spcAft>
                <a:spcPts val="200"/>
              </a:spcAft>
              <a:buSzPts val="1200"/>
              <a:buFont typeface="Arial" panose="020B0604020202020204" pitchFamily="34" charset="0"/>
              <a:buChar char="•"/>
              <a:tabLst>
                <a:tab pos="685800" algn="l"/>
              </a:tabLst>
            </a:pPr>
            <a:r>
              <a:rPr lang="en-US" sz="1100" dirty="0" smtClean="0">
                <a:latin typeface="Times" panose="02020603050405020304" pitchFamily="18" charset="0"/>
                <a:ea typeface="Times" panose="02020603050405020304" pitchFamily="18" charset="0"/>
                <a:cs typeface="Times New Roman" panose="02020603050405020304" pitchFamily="18" charset="0"/>
              </a:rPr>
              <a:t>Be </a:t>
            </a:r>
            <a:r>
              <a:rPr lang="en-US" sz="1100" dirty="0">
                <a:latin typeface="Times" panose="02020603050405020304" pitchFamily="18" charset="0"/>
                <a:ea typeface="Times" panose="02020603050405020304" pitchFamily="18" charset="0"/>
                <a:cs typeface="Times New Roman" panose="02020603050405020304" pitchFamily="18" charset="0"/>
              </a:rPr>
              <a:t>sure to change your water frequently, clean your mop head out when done (replace if heavily soiled) and dry upright avoiding its resting on drywall walls or near any type of electrical system, panel or plug.</a:t>
            </a:r>
            <a:endParaRPr lang="en-US" sz="1100" dirty="0">
              <a:effectLst/>
              <a:latin typeface="Times" panose="02020603050405020304" pitchFamily="18" charset="0"/>
              <a:ea typeface="Times" panose="02020603050405020304" pitchFamily="18" charset="0"/>
              <a:cs typeface="Times New Roman" panose="02020603050405020304" pitchFamily="18" charset="0"/>
            </a:endParaRPr>
          </a:p>
        </p:txBody>
      </p:sp>
      <p:pic>
        <p:nvPicPr>
          <p:cNvPr id="43" name="Picture 42"/>
          <p:cNvPicPr>
            <a:picLocks noChangeAspect="1"/>
          </p:cNvPicPr>
          <p:nvPr/>
        </p:nvPicPr>
        <p:blipFill>
          <a:blip r:embed="rId9">
            <a:clrChange>
              <a:clrFrom>
                <a:srgbClr val="FFFFFF"/>
              </a:clrFrom>
              <a:clrTo>
                <a:srgbClr val="FFFFFF">
                  <a:alpha val="0"/>
                </a:srgbClr>
              </a:clrTo>
            </a:clrChange>
          </a:blip>
          <a:stretch>
            <a:fillRect/>
          </a:stretch>
        </p:blipFill>
        <p:spPr>
          <a:xfrm>
            <a:off x="3089957" y="5665958"/>
            <a:ext cx="977217" cy="848436"/>
          </a:xfrm>
          <a:prstGeom prst="rect">
            <a:avLst/>
          </a:prstGeom>
        </p:spPr>
      </p:pic>
      <p:sp>
        <p:nvSpPr>
          <p:cNvPr id="48" name="TextBox 47"/>
          <p:cNvSpPr txBox="1"/>
          <p:nvPr/>
        </p:nvSpPr>
        <p:spPr>
          <a:xfrm>
            <a:off x="26177" y="6237982"/>
            <a:ext cx="3253911" cy="1077218"/>
          </a:xfrm>
          <a:prstGeom prst="rect">
            <a:avLst/>
          </a:prstGeom>
          <a:noFill/>
        </p:spPr>
        <p:txBody>
          <a:bodyPr wrap="square" rtlCol="0">
            <a:spAutoFit/>
          </a:bodyPr>
          <a:lstStyle/>
          <a:p>
            <a:pPr algn="ctr"/>
            <a:r>
              <a:rPr lang="en-US" sz="1600" dirty="0" smtClean="0"/>
              <a:t>Each job site may have different hazard concerns.  Know your mopping PPE and use all such equipment properly every time.</a:t>
            </a:r>
            <a:endParaRPr lang="en-US" sz="1600" dirty="0"/>
          </a:p>
        </p:txBody>
      </p:sp>
      <p:sp>
        <p:nvSpPr>
          <p:cNvPr id="49" name="TextBox 48"/>
          <p:cNvSpPr txBox="1"/>
          <p:nvPr/>
        </p:nvSpPr>
        <p:spPr>
          <a:xfrm>
            <a:off x="265047" y="5638800"/>
            <a:ext cx="2689839" cy="646331"/>
          </a:xfrm>
          <a:prstGeom prst="rect">
            <a:avLst/>
          </a:prstGeom>
          <a:noFill/>
        </p:spPr>
        <p:txBody>
          <a:bodyPr wrap="none" rtlCol="0">
            <a:spAutoFit/>
          </a:bodyPr>
          <a:lstStyle/>
          <a:p>
            <a:pPr algn="ctr"/>
            <a:r>
              <a:rPr lang="en-US" sz="3600" b="1" dirty="0" smtClean="0">
                <a:solidFill>
                  <a:srgbClr val="002060"/>
                </a:solidFill>
              </a:rPr>
              <a:t>Use Your PPE</a:t>
            </a:r>
            <a:endParaRPr lang="en-US" sz="3600" b="1" dirty="0">
              <a:solidFill>
                <a:srgbClr val="002060"/>
              </a:solidFill>
            </a:endParaRPr>
          </a:p>
        </p:txBody>
      </p:sp>
      <p:sp>
        <p:nvSpPr>
          <p:cNvPr id="50" name="TextBox 49"/>
          <p:cNvSpPr txBox="1"/>
          <p:nvPr/>
        </p:nvSpPr>
        <p:spPr>
          <a:xfrm>
            <a:off x="656087" y="7307158"/>
            <a:ext cx="2298799" cy="1600438"/>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t>Wear goggles when filling your mop bucket with chemical.</a:t>
            </a:r>
          </a:p>
          <a:p>
            <a:pPr marL="285750" indent="-285750">
              <a:buFont typeface="Arial" panose="020B0604020202020204" pitchFamily="34" charset="0"/>
              <a:buChar char="•"/>
            </a:pPr>
            <a:r>
              <a:rPr lang="en-US" sz="1400" dirty="0" smtClean="0"/>
              <a:t>Wear ALL required PPE.</a:t>
            </a:r>
          </a:p>
          <a:p>
            <a:pPr marL="285750" indent="-285750">
              <a:buFont typeface="Arial" panose="020B0604020202020204" pitchFamily="34" charset="0"/>
              <a:buChar char="•"/>
            </a:pPr>
            <a:r>
              <a:rPr lang="en-US" sz="1400" dirty="0" smtClean="0"/>
              <a:t>If PPE is not available, STOP, notify your supervisor.</a:t>
            </a:r>
            <a:endParaRPr lang="en-US" sz="1400" dirty="0"/>
          </a:p>
        </p:txBody>
      </p:sp>
    </p:spTree>
    <p:extLst>
      <p:ext uri="{BB962C8B-B14F-4D97-AF65-F5344CB8AC3E}">
        <p14:creationId xmlns:p14="http://schemas.microsoft.com/office/powerpoint/2010/main" val="4096138282"/>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4346</TotalTime>
  <Words>278</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 Unicode MS</vt:lpstr>
      <vt:lpstr>Arial</vt:lpstr>
      <vt:lpstr>Arial Black</vt:lpstr>
      <vt:lpstr>Calibri</vt:lpstr>
      <vt:lpstr>Times</vt:lpstr>
      <vt:lpstr>Times New Roman</vt:lpstr>
      <vt:lpstr>Office Theme</vt:lpstr>
      <vt:lpstr>Custom Design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Hammond</dc:creator>
  <cp:lastModifiedBy>Mike Cadotte</cp:lastModifiedBy>
  <cp:revision>241</cp:revision>
  <cp:lastPrinted>2016-07-29T14:33:56Z</cp:lastPrinted>
  <dcterms:created xsi:type="dcterms:W3CDTF">2012-07-12T17:47:22Z</dcterms:created>
  <dcterms:modified xsi:type="dcterms:W3CDTF">2018-12-03T15:50:45Z</dcterms:modified>
</cp:coreProperties>
</file>