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handoutMasterIdLst>
    <p:handoutMasterId r:id="rId6"/>
  </p:handoutMasterIdLst>
  <p:sldIdLst>
    <p:sldId id="340" r:id="rId3"/>
    <p:sldId id="341" r:id="rId4"/>
  </p:sldIdLst>
  <p:sldSz cx="6858000" cy="9144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582A"/>
    <a:srgbClr val="15592A"/>
    <a:srgbClr val="385D8A"/>
    <a:srgbClr val="23AD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66" autoAdjust="0"/>
  </p:normalViewPr>
  <p:slideViewPr>
    <p:cSldViewPr>
      <p:cViewPr>
        <p:scale>
          <a:sx n="100" d="100"/>
          <a:sy n="100" d="100"/>
        </p:scale>
        <p:origin x="2556" y="-106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11488" cy="461963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2"/>
            <a:ext cx="3011488" cy="461963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>
              <a:defRPr sz="1200"/>
            </a:lvl1pPr>
          </a:lstStyle>
          <a:p>
            <a:fld id="{6CBDF475-D59C-4678-8B64-2D27F1378B41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7"/>
            <a:ext cx="3011488" cy="461963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7"/>
            <a:ext cx="3011488" cy="461963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>
              <a:defRPr sz="1200"/>
            </a:lvl1pPr>
          </a:lstStyle>
          <a:p>
            <a:fld id="{C4456A41-8228-4AB1-ABA3-C6BC76877E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716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11488" cy="461963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2"/>
            <a:ext cx="3011488" cy="461963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>
              <a:defRPr sz="1200"/>
            </a:lvl1pPr>
          </a:lstStyle>
          <a:p>
            <a:fld id="{7A304380-4168-49F0-B9D0-4E213EBFA32B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692150"/>
            <a:ext cx="25971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7" y="4387853"/>
            <a:ext cx="5559425" cy="4156075"/>
          </a:xfrm>
          <a:prstGeom prst="rect">
            <a:avLst/>
          </a:prstGeom>
        </p:spPr>
        <p:txBody>
          <a:bodyPr vert="horz" lIns="91436" tIns="45718" rIns="91436" bIns="4571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7"/>
            <a:ext cx="3011488" cy="461963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7"/>
            <a:ext cx="3011488" cy="461963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>
              <a:defRPr sz="1200"/>
            </a:lvl1pPr>
          </a:lstStyle>
          <a:p>
            <a:fld id="{664F3E2A-B33D-495E-8DCF-7C4017BC7B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273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A983-88A5-435B-A6D3-F02CD34983B5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6F5F-5D4C-4AEB-BE32-90C3FBC1D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63051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A983-88A5-435B-A6D3-F02CD34983B5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6F5F-5D4C-4AEB-BE32-90C3FBC1D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680780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A983-88A5-435B-A6D3-F02CD34983B5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6F5F-5D4C-4AEB-BE32-90C3FBC1D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830003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1345-0A0D-4C73-B1BE-B200C570AAFE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CCC5-2D05-47EF-8FE4-F49831668E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198808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1345-0A0D-4C73-B1BE-B200C570AAFE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CCC5-2D05-47EF-8FE4-F49831668E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030461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1345-0A0D-4C73-B1BE-B200C570AAFE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CCC5-2D05-47EF-8FE4-F49831668E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654207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1345-0A0D-4C73-B1BE-B200C570AAFE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CCC5-2D05-47EF-8FE4-F49831668E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970559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1345-0A0D-4C73-B1BE-B200C570AAFE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CCC5-2D05-47EF-8FE4-F49831668E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58060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1345-0A0D-4C73-B1BE-B200C570AAFE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CCC5-2D05-47EF-8FE4-F49831668E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437838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1345-0A0D-4C73-B1BE-B200C570AAFE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CCC5-2D05-47EF-8FE4-F49831668E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594687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1345-0A0D-4C73-B1BE-B200C570AAFE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CCC5-2D05-47EF-8FE4-F49831668E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859151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A983-88A5-435B-A6D3-F02CD34983B5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6F5F-5D4C-4AEB-BE32-90C3FBC1D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808199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1345-0A0D-4C73-B1BE-B200C570AAFE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CCC5-2D05-47EF-8FE4-F49831668E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389509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1345-0A0D-4C73-B1BE-B200C570AAFE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CCC5-2D05-47EF-8FE4-F49831668E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951913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1345-0A0D-4C73-B1BE-B200C570AAFE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CCC5-2D05-47EF-8FE4-F49831668E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888777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A983-88A5-435B-A6D3-F02CD34983B5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6F5F-5D4C-4AEB-BE32-90C3FBC1D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598534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A983-88A5-435B-A6D3-F02CD34983B5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6F5F-5D4C-4AEB-BE32-90C3FBC1D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908732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A983-88A5-435B-A6D3-F02CD34983B5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6F5F-5D4C-4AEB-BE32-90C3FBC1D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237605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A983-88A5-435B-A6D3-F02CD34983B5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6F5F-5D4C-4AEB-BE32-90C3FBC1D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397765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A983-88A5-435B-A6D3-F02CD34983B5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6F5F-5D4C-4AEB-BE32-90C3FBC1D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21332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A983-88A5-435B-A6D3-F02CD34983B5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6F5F-5D4C-4AEB-BE32-90C3FBC1D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54803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A983-88A5-435B-A6D3-F02CD34983B5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6F5F-5D4C-4AEB-BE32-90C3FBC1D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700119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A983-88A5-435B-A6D3-F02CD34983B5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B6F5F-5D4C-4AEB-BE32-90C3FBC1D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821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A1345-0A0D-4C73-B1BE-B200C570AAFE}" type="datetimeFigureOut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BCCC5-2D05-47EF-8FE4-F49831668E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83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le 34"/>
          <p:cNvSpPr/>
          <p:nvPr/>
        </p:nvSpPr>
        <p:spPr>
          <a:xfrm>
            <a:off x="4475208" y="6735598"/>
            <a:ext cx="2255387" cy="219250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407418"/>
            <a:ext cx="1981200" cy="42981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1" name="Straight Connector 10"/>
          <p:cNvCxnSpPr/>
          <p:nvPr/>
        </p:nvCxnSpPr>
        <p:spPr>
          <a:xfrm flipV="1">
            <a:off x="0" y="2250775"/>
            <a:ext cx="6858000" cy="1770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0"/>
            <a:ext cx="3200400" cy="57782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89379" y="0"/>
            <a:ext cx="1119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BE SAFE</a:t>
            </a:r>
          </a:p>
          <a:p>
            <a:pPr algn="ctr"/>
            <a:r>
              <a:rPr lang="en-US" dirty="0">
                <a:solidFill>
                  <a:srgbClr val="002060"/>
                </a:solidFill>
              </a:rPr>
              <a:t>STAY SAFE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99560" y="2474093"/>
            <a:ext cx="19340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B050"/>
                </a:solidFill>
              </a:rPr>
              <a:t>~ CAUSES ~</a:t>
            </a:r>
          </a:p>
          <a:p>
            <a:r>
              <a:rPr lang="en-US" sz="1400" dirty="0"/>
              <a:t>Slips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 dirty="0"/>
              <a:t>Wet or Slippery floors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 dirty="0"/>
              <a:t>Inappropriate footwear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 dirty="0"/>
              <a:t>Inclement weather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 dirty="0"/>
              <a:t>Loose flooring</a:t>
            </a:r>
          </a:p>
          <a:p>
            <a:r>
              <a:rPr lang="en-US" sz="1400" dirty="0"/>
              <a:t>Trips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 dirty="0"/>
              <a:t>Poor lighting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 dirty="0"/>
              <a:t>Moving from lit to darker areas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 dirty="0"/>
              <a:t>Walking surface issues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 dirty="0"/>
              <a:t>Uneven mats / carpet</a:t>
            </a:r>
          </a:p>
          <a:p>
            <a:r>
              <a:rPr lang="en-US" sz="1400" dirty="0"/>
              <a:t>Falls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 dirty="0"/>
              <a:t>Not following procedures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 dirty="0"/>
              <a:t>Carrying objects while using stairs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-533400" y="1768519"/>
            <a:ext cx="591092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trellis">
                  <a:fgClr>
                    <a:srgbClr val="002060"/>
                  </a:fgClr>
                  <a:bgClr>
                    <a:schemeClr val="tx2">
                      <a:lumMod val="60000"/>
                      <a:lumOff val="40000"/>
                    </a:schemeClr>
                  </a:bgClr>
                </a:pattFill>
                <a:effectLst>
                  <a:outerShdw dist="63500" dir="2700000" algn="tl" rotWithShape="0">
                    <a:srgbClr val="002060"/>
                  </a:outerShdw>
                </a:effectLst>
              </a:rPr>
              <a:t>SLIPS &amp; FALL PREVENTION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11373" y="710986"/>
            <a:ext cx="108266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JANUARY	</a:t>
            </a:r>
          </a:p>
          <a:p>
            <a:pPr algn="ctr"/>
            <a:r>
              <a:rPr lang="en-US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</a:p>
          <a:p>
            <a:pPr algn="ctr"/>
            <a:r>
              <a:rPr lang="en-US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SAFETY</a:t>
            </a:r>
          </a:p>
          <a:p>
            <a:pPr algn="ctr"/>
            <a:r>
              <a:rPr lang="en-US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7317987"/>
            <a:ext cx="2125244" cy="1445013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8400" y="2925847"/>
            <a:ext cx="4030977" cy="3061519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2438400" y="2924526"/>
            <a:ext cx="4038600" cy="3062840"/>
          </a:xfrm>
          <a:prstGeom prst="rect">
            <a:avLst/>
          </a:prstGeom>
          <a:solidFill>
            <a:schemeClr val="bg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299105" y="2298700"/>
            <a:ext cx="4409747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B050"/>
                </a:solidFill>
              </a:rPr>
              <a:t>~ PREVENTION~</a:t>
            </a:r>
          </a:p>
          <a:p>
            <a:r>
              <a:rPr lang="en-US" sz="1300" b="1" dirty="0">
                <a:solidFill>
                  <a:srgbClr val="0070C0"/>
                </a:solidFill>
              </a:rPr>
              <a:t>Housekeeping 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r>
              <a:rPr lang="en-US" sz="1300" b="1" dirty="0"/>
              <a:t>Good housekeeping practices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r>
              <a:rPr lang="en-US" sz="1300" b="1" dirty="0"/>
              <a:t>Clean spills right away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r>
              <a:rPr lang="en-US" sz="1300" b="1" dirty="0"/>
              <a:t>USE WET FLOOR SIGNS (remove when floor is dry)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r>
              <a:rPr lang="en-US" sz="1300" b="1" dirty="0"/>
              <a:t>Remove floor debris and obstructions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r>
              <a:rPr lang="en-US" sz="1300" b="1" dirty="0"/>
              <a:t>Keep floors swept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r>
              <a:rPr lang="en-US" sz="1300" b="1" dirty="0"/>
              <a:t>Secure and cover cords and cables in walkways</a:t>
            </a:r>
          </a:p>
          <a:p>
            <a:pPr marL="114300" indent="-114300"/>
            <a:r>
              <a:rPr lang="en-US" sz="1300" b="1" dirty="0">
                <a:solidFill>
                  <a:srgbClr val="0070C0"/>
                </a:solidFill>
              </a:rPr>
              <a:t>Stairways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r>
              <a:rPr lang="en-US" sz="1300" b="1" dirty="0"/>
              <a:t>Keep stairs free from material and debris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r>
              <a:rPr lang="en-US" sz="1300" b="1" dirty="0"/>
              <a:t>Walk slowly and USE HANDRAILS (3 points of contact)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r>
              <a:rPr lang="en-US" sz="1300" b="1" dirty="0"/>
              <a:t>Take one step at a time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r>
              <a:rPr lang="en-US" sz="1300" b="1" dirty="0"/>
              <a:t>Keep outside steps free of ice, snow, and debris</a:t>
            </a:r>
          </a:p>
          <a:p>
            <a:pPr marL="114300" indent="-114300"/>
            <a:r>
              <a:rPr lang="en-US" sz="1300" b="1" dirty="0">
                <a:solidFill>
                  <a:srgbClr val="0070C0"/>
                </a:solidFill>
              </a:rPr>
              <a:t>Ladders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r>
              <a:rPr lang="en-US" sz="1300" b="1" dirty="0"/>
              <a:t>Only use if certified to do so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r>
              <a:rPr lang="en-US" sz="1300" b="1" dirty="0"/>
              <a:t>Never use a chair, box, table or other such object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r>
              <a:rPr lang="en-US" sz="1300" b="1" dirty="0"/>
              <a:t>Never use metal ladders near anything electrical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r>
              <a:rPr lang="en-US" sz="1300" b="1" dirty="0"/>
              <a:t>Maintain 3-points of contact at all times on ladders</a:t>
            </a:r>
          </a:p>
          <a:p>
            <a:pPr marL="114300" indent="-114300"/>
            <a:r>
              <a:rPr lang="en-US" sz="1300" b="1" dirty="0">
                <a:solidFill>
                  <a:srgbClr val="0070C0"/>
                </a:solidFill>
              </a:rPr>
              <a:t>Personal Protective Equipment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r>
              <a:rPr lang="en-US" sz="1300" b="1" dirty="0"/>
              <a:t>Use proper footwear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r>
              <a:rPr lang="en-US" sz="1300" b="1" dirty="0"/>
              <a:t>Use proper caution signs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r>
              <a:rPr lang="en-US" sz="1300" b="1" dirty="0"/>
              <a:t>Use your PPE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75208" y="6875298"/>
            <a:ext cx="2071237" cy="6718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3" name="TextBox 42"/>
          <p:cNvSpPr txBox="1"/>
          <p:nvPr/>
        </p:nvSpPr>
        <p:spPr>
          <a:xfrm>
            <a:off x="4552950" y="7391400"/>
            <a:ext cx="1993495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/>
              <a:t>Hazards are not always easy to spot.  Pay attention to your surroundings and notify your supervisor of any issues that may lead to a slip, fall or other injury.</a:t>
            </a: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604794"/>
            <a:ext cx="5876925" cy="13049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5801" y="8282226"/>
            <a:ext cx="71079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540,000 </a:t>
            </a:r>
            <a:endParaRPr lang="en-US" sz="11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8053626"/>
            <a:ext cx="68587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" dirty="0"/>
              <a:t>NUMBERS OF SLIP AND FALLS REQUIRING HOSPITAL CARE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2D52DB7-4273-451B-A7FA-6C61D09935EE}"/>
              </a:ext>
            </a:extLst>
          </p:cNvPr>
          <p:cNvSpPr txBox="1"/>
          <p:nvPr/>
        </p:nvSpPr>
        <p:spPr>
          <a:xfrm>
            <a:off x="795884" y="8069501"/>
            <a:ext cx="68587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" dirty="0"/>
              <a:t>DISABLING INJURIES FROM SLIP AND FALL</a:t>
            </a:r>
            <a:endParaRPr lang="en-US" sz="3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CCF041C-6515-46E8-9472-10864B1808EB}"/>
              </a:ext>
            </a:extLst>
          </p:cNvPr>
          <p:cNvSpPr txBox="1"/>
          <p:nvPr/>
        </p:nvSpPr>
        <p:spPr>
          <a:xfrm>
            <a:off x="1553668" y="8069501"/>
            <a:ext cx="61810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" dirty="0"/>
              <a:t>FATALITIES FROM SLIPS AND FALLS</a:t>
            </a:r>
          </a:p>
          <a:p>
            <a:pPr algn="ctr"/>
            <a:endParaRPr lang="en-US" sz="4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EFE5FB9-665E-46B1-B5BF-E6E60F227091}"/>
              </a:ext>
            </a:extLst>
          </p:cNvPr>
          <p:cNvSpPr txBox="1"/>
          <p:nvPr/>
        </p:nvSpPr>
        <p:spPr>
          <a:xfrm>
            <a:off x="797127" y="8282225"/>
            <a:ext cx="71079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300,000 </a:t>
            </a:r>
            <a:endParaRPr lang="en-US" sz="1100" b="1" dirty="0">
              <a:solidFill>
                <a:srgbClr val="0070C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D5C2F1A-4E86-49A8-B8E6-81071EC17073}"/>
              </a:ext>
            </a:extLst>
          </p:cNvPr>
          <p:cNvSpPr txBox="1"/>
          <p:nvPr/>
        </p:nvSpPr>
        <p:spPr>
          <a:xfrm>
            <a:off x="1486000" y="8279643"/>
            <a:ext cx="71079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25,000 </a:t>
            </a:r>
            <a:endParaRPr lang="en-US" sz="1100" b="1" dirty="0">
              <a:solidFill>
                <a:srgbClr val="0070C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C6D199F-3B85-4464-B477-A5E503357D4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80689" y="6732997"/>
            <a:ext cx="944222" cy="814112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04783F1E-1116-4BC6-B8DD-8CF9E12949C0}"/>
              </a:ext>
            </a:extLst>
          </p:cNvPr>
          <p:cNvSpPr txBox="1"/>
          <p:nvPr/>
        </p:nvSpPr>
        <p:spPr>
          <a:xfrm>
            <a:off x="2193013" y="7539335"/>
            <a:ext cx="228219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114300">
              <a:buFont typeface="Arial" panose="020B0604020202020204" pitchFamily="34" charset="0"/>
              <a:buChar char="•"/>
            </a:pPr>
            <a:r>
              <a:rPr lang="en-US" sz="1200" dirty="0"/>
              <a:t>Report dangerous conditions 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r>
              <a:rPr lang="en-US" sz="1200" dirty="0"/>
              <a:t>Wear footwear with good traction and insulation 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r>
              <a:rPr lang="en-US" sz="1200" dirty="0"/>
              <a:t>Take short steps – walk at a slower pace than normal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r>
              <a:rPr lang="en-US" sz="1200" dirty="0"/>
              <a:t>Do not carry heavy loads to allow your arms to help balance you</a:t>
            </a:r>
          </a:p>
          <a:p>
            <a:pPr marL="228600" indent="-11430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9613828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>
            <a:cxnSpLocks/>
          </p:cNvCxnSpPr>
          <p:nvPr/>
        </p:nvCxnSpPr>
        <p:spPr>
          <a:xfrm>
            <a:off x="152400" y="1219200"/>
            <a:ext cx="5181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0"/>
            <a:ext cx="3200400" cy="57782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89379" y="0"/>
            <a:ext cx="1119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BE SAFE</a:t>
            </a:r>
          </a:p>
          <a:p>
            <a:pPr algn="ctr"/>
            <a:r>
              <a:rPr lang="en-US" dirty="0">
                <a:solidFill>
                  <a:srgbClr val="002060"/>
                </a:solidFill>
              </a:rPr>
              <a:t>STAY SAFE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8877" y="685800"/>
            <a:ext cx="591092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2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trellis">
                  <a:fgClr>
                    <a:srgbClr val="002060"/>
                  </a:fgClr>
                  <a:bgClr>
                    <a:schemeClr val="tx2">
                      <a:lumMod val="60000"/>
                      <a:lumOff val="40000"/>
                    </a:schemeClr>
                  </a:bgClr>
                </a:pattFill>
                <a:effectLst>
                  <a:outerShdw dist="63500" dir="2700000" algn="tl" rotWithShape="0">
                    <a:srgbClr val="002060"/>
                  </a:outerShdw>
                </a:effectLst>
              </a:rPr>
              <a:t>SLIPS &amp; FALL PREVENTION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11373" y="710986"/>
            <a:ext cx="1082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JANUARY</a:t>
            </a:r>
          </a:p>
          <a:p>
            <a:pPr algn="ctr"/>
            <a:r>
              <a:rPr lang="en-US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</a:p>
          <a:p>
            <a:pPr algn="ctr"/>
            <a:r>
              <a:rPr lang="en-US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SAFETY</a:t>
            </a:r>
          </a:p>
          <a:p>
            <a:pPr algn="ctr"/>
            <a:r>
              <a:rPr lang="en-US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6A651D-CC4A-4450-AAB0-21C91B3C6C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367469"/>
            <a:ext cx="4965237" cy="56241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4929DC8-C885-4B9B-925A-255212DA5898}"/>
              </a:ext>
            </a:extLst>
          </p:cNvPr>
          <p:cNvCxnSpPr/>
          <p:nvPr/>
        </p:nvCxnSpPr>
        <p:spPr>
          <a:xfrm flipV="1">
            <a:off x="0" y="1734894"/>
            <a:ext cx="6858000" cy="1770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26CEB99F-3458-46D1-B5CD-EDF215ACBCBA}"/>
              </a:ext>
            </a:extLst>
          </p:cNvPr>
          <p:cNvSpPr/>
          <p:nvPr/>
        </p:nvSpPr>
        <p:spPr>
          <a:xfrm>
            <a:off x="1" y="1167825"/>
            <a:ext cx="533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32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trellis">
                  <a:fgClr>
                    <a:srgbClr val="002060"/>
                  </a:fgClr>
                  <a:bgClr>
                    <a:schemeClr val="tx2">
                      <a:lumMod val="60000"/>
                      <a:lumOff val="40000"/>
                    </a:schemeClr>
                  </a:bgClr>
                </a:pattFill>
                <a:effectLst>
                  <a:outerShdw dist="63500" dir="2700000" algn="tl" rotWithShape="0">
                    <a:srgbClr val="002060"/>
                  </a:outerShdw>
                </a:effectLst>
              </a:rPr>
              <a:t>BE ON THE LOOK OUT…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DE84967-DFEB-49E5-BC94-5D0D1B60C522}"/>
              </a:ext>
            </a:extLst>
          </p:cNvPr>
          <p:cNvSpPr txBox="1"/>
          <p:nvPr/>
        </p:nvSpPr>
        <p:spPr>
          <a:xfrm>
            <a:off x="180974" y="1795795"/>
            <a:ext cx="660082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Most falls result from a combination of issues. Some may involve the floor or ground beneath you, but your age, health and other factors may play a role. Lack of proper safety rails or negligence in keeping surfaces clean, dry or uncluttered (our job) can also contribute to injuries SO BE ON THE LOOK OUT FOR THESE CONDITIONS.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80FCEF4-8C2C-4B77-AEA2-6D9C6E2836A4}"/>
              </a:ext>
            </a:extLst>
          </p:cNvPr>
          <p:cNvSpPr txBox="1"/>
          <p:nvPr/>
        </p:nvSpPr>
        <p:spPr>
          <a:xfrm>
            <a:off x="5364032" y="3352800"/>
            <a:ext cx="1295400" cy="37856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5875"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Vision problems, lower body weakness, and problems with walking or your balance can make you more susceptible to falling. Medicines, including over-the-counter drugs, can also affect your balance and make you more prone to tripping or falling on a hazardous surface.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915D3E1-A42B-402B-9D27-F9B8BBC91C9A}"/>
              </a:ext>
            </a:extLst>
          </p:cNvPr>
          <p:cNvSpPr txBox="1"/>
          <p:nvPr/>
        </p:nvSpPr>
        <p:spPr>
          <a:xfrm>
            <a:off x="5362575" y="7275374"/>
            <a:ext cx="1295400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5875"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200" b="1" dirty="0"/>
              <a:t>REPORT ALL SAFETY CONDITIONS TO MANAGEMENT.</a:t>
            </a:r>
          </a:p>
          <a:p>
            <a:pPr algn="ctr"/>
            <a:endParaRPr lang="en-US" sz="1200" b="1" dirty="0"/>
          </a:p>
          <a:p>
            <a:pPr algn="ctr"/>
            <a:r>
              <a:rPr lang="en-US" sz="1200" b="1" dirty="0"/>
              <a:t>DO YOUR PART TO NOT CREATE DANGEROUS CONDITIONS</a:t>
            </a:r>
          </a:p>
        </p:txBody>
      </p:sp>
    </p:spTree>
    <p:extLst>
      <p:ext uri="{BB962C8B-B14F-4D97-AF65-F5344CB8AC3E}">
        <p14:creationId xmlns:p14="http://schemas.microsoft.com/office/powerpoint/2010/main" val="428319204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4476</TotalTime>
  <Words>409</Words>
  <Application>Microsoft Office PowerPoint</Application>
  <PresentationFormat>On-screen Show (4:3)</PresentationFormat>
  <Paragraphs>67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Office Theme</vt:lpstr>
      <vt:lpstr>Custom Design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Hammond</dc:creator>
  <cp:lastModifiedBy>Mike Cadotte</cp:lastModifiedBy>
  <cp:revision>247</cp:revision>
  <cp:lastPrinted>2019-02-05T16:10:22Z</cp:lastPrinted>
  <dcterms:created xsi:type="dcterms:W3CDTF">2012-07-12T17:47:22Z</dcterms:created>
  <dcterms:modified xsi:type="dcterms:W3CDTF">2021-01-12T15:23:28Z</dcterms:modified>
</cp:coreProperties>
</file>