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Default Extension="tiff" ContentType="image/tiff"/>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71" r:id="rId10"/>
    <p:sldId id="272" r:id="rId11"/>
    <p:sldId id="273" r:id="rId12"/>
    <p:sldId id="274" r:id="rId13"/>
    <p:sldId id="264" r:id="rId14"/>
    <p:sldId id="265" r:id="rId15"/>
    <p:sldId id="266" r:id="rId16"/>
    <p:sldId id="267" r:id="rId17"/>
    <p:sldId id="268" r:id="rId18"/>
    <p:sldId id="269" r:id="rId19"/>
    <p:sldId id="270" r:id="rId2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99" d="100"/>
          <a:sy n="99" d="100"/>
        </p:scale>
        <p:origin x="-234"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tif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7" name="Picture 6" descr="Logo with OFS &amp; White Etching (Color).tif"/>
          <p:cNvPicPr>
            <a:picLocks noChangeAspect="1"/>
          </p:cNvPicPr>
          <p:nvPr userDrawn="1"/>
        </p:nvPicPr>
        <p:blipFill>
          <a:blip r:embed="rId2" cstate="print"/>
          <a:stretch>
            <a:fillRect/>
          </a:stretch>
        </p:blipFill>
        <p:spPr>
          <a:xfrm>
            <a:off x="76200" y="5958195"/>
            <a:ext cx="1960965" cy="823605"/>
          </a:xfrm>
          <a:prstGeom prst="rect">
            <a:avLst/>
          </a:prstGeom>
        </p:spPr>
      </p:pic>
      <p:sp>
        <p:nvSpPr>
          <p:cNvPr id="8" name="Rectangle 7"/>
          <p:cNvSpPr/>
          <p:nvPr userDrawn="1"/>
        </p:nvSpPr>
        <p:spPr>
          <a:xfrm>
            <a:off x="0" y="471254"/>
            <a:ext cx="9144000" cy="990600"/>
          </a:xfrm>
          <a:prstGeom prst="rect">
            <a:avLst/>
          </a:prstGeom>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lin ang="0" scaled="1"/>
            <a:tileRect/>
          </a:gradFill>
          <a:effectLst>
            <a:softEdge rad="635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userDrawn="1"/>
        </p:nvSpPr>
        <p:spPr>
          <a:xfrm>
            <a:off x="53189" y="74391"/>
            <a:ext cx="9090811" cy="584775"/>
          </a:xfrm>
          <a:prstGeom prst="rect">
            <a:avLst/>
          </a:prstGeom>
          <a:noFill/>
        </p:spPr>
        <p:txBody>
          <a:bodyPr wrap="square" lIns="91440" tIns="45720" rIns="91440" bIns="45720">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algn="l"/>
            <a:r>
              <a:rPr lang="en-US" sz="3200" b="1" cap="all" spc="0"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Lead</a:t>
            </a:r>
            <a:r>
              <a:rPr lang="en-US" sz="3200" b="1" cap="all" spc="0" baseline="0"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 based paint awareness</a:t>
            </a:r>
            <a:endParaRPr lang="en-US" sz="3200" b="1" cap="all" spc="0"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E1C88589-947F-47D7-9A90-50FC9D52853F}" type="datetimeFigureOut">
              <a:rPr lang="en-US" smtClean="0"/>
              <a:t>9/9/2010</a:t>
            </a:fld>
            <a:endParaRPr lang="en-US" dirty="0"/>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EFAF93F2-3CBB-4C6C-8320-F3BF8BB33424}" type="slidenum">
              <a:rPr lang="en-US" smtClean="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E1C88589-947F-47D7-9A90-50FC9D52853F}" type="datetimeFigureOut">
              <a:rPr lang="en-US" smtClean="0"/>
              <a:t>9/9/2010</a:t>
            </a:fld>
            <a:endParaRPr lang="en-US" dirty="0"/>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EFAF93F2-3CBB-4C6C-8320-F3BF8BB33424}" type="slidenum">
              <a:rPr lang="en-US" smtClean="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E1C88589-947F-47D7-9A90-50FC9D52853F}" type="datetimeFigureOut">
              <a:rPr lang="en-US" smtClean="0"/>
              <a:t>9/9/2010</a:t>
            </a:fld>
            <a:endParaRPr lang="en-US" dirty="0"/>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EFAF93F2-3CBB-4C6C-8320-F3BF8BB33424}" type="slidenum">
              <a:rPr lang="en-US" smtClean="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a:xfrm>
            <a:off x="457200" y="6356350"/>
            <a:ext cx="2133600" cy="365125"/>
          </a:xfrm>
          <a:prstGeom prst="rect">
            <a:avLst/>
          </a:prstGeom>
        </p:spPr>
        <p:txBody>
          <a:bodyPr/>
          <a:lstStyle/>
          <a:p>
            <a:fld id="{E1C88589-947F-47D7-9A90-50FC9D52853F}" type="datetimeFigureOut">
              <a:rPr lang="en-US" smtClean="0"/>
              <a:t>9/9/2010</a:t>
            </a:fld>
            <a:endParaRPr lang="en-US" dirty="0"/>
          </a:p>
        </p:txBody>
      </p:sp>
      <p:sp>
        <p:nvSpPr>
          <p:cNvPr id="8" name="Footer Placeholder 7"/>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9" name="Slide Number Placeholder 8"/>
          <p:cNvSpPr>
            <a:spLocks noGrp="1"/>
          </p:cNvSpPr>
          <p:nvPr>
            <p:ph type="sldNum" sz="quarter" idx="12"/>
          </p:nvPr>
        </p:nvSpPr>
        <p:spPr>
          <a:xfrm>
            <a:off x="6553200" y="6356350"/>
            <a:ext cx="2133600" cy="365125"/>
          </a:xfrm>
          <a:prstGeom prst="rect">
            <a:avLst/>
          </a:prstGeom>
        </p:spPr>
        <p:txBody>
          <a:bodyPr/>
          <a:lstStyle/>
          <a:p>
            <a:fld id="{EFAF93F2-3CBB-4C6C-8320-F3BF8BB33424}" type="slidenum">
              <a:rPr lang="en-US" smtClean="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Date Placeholder 2"/>
          <p:cNvSpPr>
            <a:spLocks noGrp="1"/>
          </p:cNvSpPr>
          <p:nvPr>
            <p:ph type="dt" sz="half" idx="10"/>
          </p:nvPr>
        </p:nvSpPr>
        <p:spPr>
          <a:xfrm>
            <a:off x="457200" y="6356350"/>
            <a:ext cx="2133600" cy="365125"/>
          </a:xfrm>
          <a:prstGeom prst="rect">
            <a:avLst/>
          </a:prstGeom>
        </p:spPr>
        <p:txBody>
          <a:bodyPr/>
          <a:lstStyle/>
          <a:p>
            <a:fld id="{E1C88589-947F-47D7-9A90-50FC9D52853F}" type="datetimeFigureOut">
              <a:rPr lang="en-US" smtClean="0"/>
              <a:t>9/9/2010</a:t>
            </a:fld>
            <a:endParaRPr lang="en-US" dirty="0"/>
          </a:p>
        </p:txBody>
      </p:sp>
      <p:sp>
        <p:nvSpPr>
          <p:cNvPr id="4" name="Footer Placeholder 3"/>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5" name="Slide Number Placeholder 4"/>
          <p:cNvSpPr>
            <a:spLocks noGrp="1"/>
          </p:cNvSpPr>
          <p:nvPr>
            <p:ph type="sldNum" sz="quarter" idx="12"/>
          </p:nvPr>
        </p:nvSpPr>
        <p:spPr>
          <a:xfrm>
            <a:off x="6553200" y="6356350"/>
            <a:ext cx="2133600" cy="365125"/>
          </a:xfrm>
          <a:prstGeom prst="rect">
            <a:avLst/>
          </a:prstGeom>
        </p:spPr>
        <p:txBody>
          <a:bodyPr/>
          <a:lstStyle/>
          <a:p>
            <a:fld id="{EFAF93F2-3CBB-4C6C-8320-F3BF8BB33424}" type="slidenum">
              <a:rPr lang="en-US" smtClean="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p>
            <a:fld id="{E1C88589-947F-47D7-9A90-50FC9D52853F}" type="datetimeFigureOut">
              <a:rPr lang="en-US" smtClean="0"/>
              <a:t>9/9/2010</a:t>
            </a:fld>
            <a:endParaRPr lang="en-US" dirty="0"/>
          </a:p>
        </p:txBody>
      </p:sp>
      <p:sp>
        <p:nvSpPr>
          <p:cNvPr id="3" name="Footer Placeholder 2"/>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4" name="Slide Number Placeholder 3"/>
          <p:cNvSpPr>
            <a:spLocks noGrp="1"/>
          </p:cNvSpPr>
          <p:nvPr>
            <p:ph type="sldNum" sz="quarter" idx="12"/>
          </p:nvPr>
        </p:nvSpPr>
        <p:spPr>
          <a:xfrm>
            <a:off x="6553200" y="6356350"/>
            <a:ext cx="2133600" cy="365125"/>
          </a:xfrm>
          <a:prstGeom prst="rect">
            <a:avLst/>
          </a:prstGeom>
        </p:spPr>
        <p:txBody>
          <a:bodyPr/>
          <a:lstStyle/>
          <a:p>
            <a:fld id="{EFAF93F2-3CBB-4C6C-8320-F3BF8BB33424}" type="slidenum">
              <a:rPr lang="en-US" smtClean="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E1C88589-947F-47D7-9A90-50FC9D52853F}" type="datetimeFigureOut">
              <a:rPr lang="en-US" smtClean="0"/>
              <a:t>9/9/2010</a:t>
            </a:fld>
            <a:endParaRPr lang="en-US" dirty="0"/>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EFAF93F2-3CBB-4C6C-8320-F3BF8BB33424}" type="slidenum">
              <a:rPr lang="en-US" smtClean="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1.tiff"/><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6" descr="Logo with OFS &amp; White Etching (Color).tif"/>
          <p:cNvPicPr>
            <a:picLocks noChangeAspect="1"/>
          </p:cNvPicPr>
          <p:nvPr userDrawn="1"/>
        </p:nvPicPr>
        <p:blipFill>
          <a:blip r:embed="rId10" cstate="print"/>
          <a:stretch>
            <a:fillRect/>
          </a:stretch>
        </p:blipFill>
        <p:spPr>
          <a:xfrm>
            <a:off x="76200" y="5958195"/>
            <a:ext cx="1960965" cy="823605"/>
          </a:xfrm>
          <a:prstGeom prst="rect">
            <a:avLst/>
          </a:prstGeom>
        </p:spPr>
      </p:pic>
      <p:sp>
        <p:nvSpPr>
          <p:cNvPr id="8" name="Rectangle 7"/>
          <p:cNvSpPr/>
          <p:nvPr userDrawn="1"/>
        </p:nvSpPr>
        <p:spPr>
          <a:xfrm>
            <a:off x="0" y="471254"/>
            <a:ext cx="9144000" cy="990600"/>
          </a:xfrm>
          <a:prstGeom prst="rect">
            <a:avLst/>
          </a:prstGeom>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lin ang="0" scaled="1"/>
            <a:tileRect/>
          </a:gradFill>
          <a:effectLst>
            <a:softEdge rad="635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userDrawn="1"/>
        </p:nvSpPr>
        <p:spPr>
          <a:xfrm>
            <a:off x="53189" y="74391"/>
            <a:ext cx="9090811" cy="584775"/>
          </a:xfrm>
          <a:prstGeom prst="rect">
            <a:avLst/>
          </a:prstGeom>
          <a:noFill/>
        </p:spPr>
        <p:txBody>
          <a:bodyPr wrap="square" lIns="91440" tIns="45720" rIns="91440" bIns="45720">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algn="l"/>
            <a:r>
              <a:rPr lang="en-US" sz="3200" b="1" cap="all" spc="0"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Lead</a:t>
            </a:r>
            <a:r>
              <a:rPr lang="en-US" sz="3200" b="1" cap="all" spc="0" baseline="0"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 based paint awareness</a:t>
            </a:r>
            <a:endParaRPr lang="en-US" sz="3200" b="1" cap="all" spc="0"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9" r:id="rId8"/>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cite_note-0"/><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20.jpeg"/><Relationship Id="rId2" Type="http://schemas.openxmlformats.org/officeDocument/2006/relationships/image" Target="../media/image19.jpe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22.jpeg"/><Relationship Id="rId2" Type="http://schemas.openxmlformats.org/officeDocument/2006/relationships/image" Target="../media/image21.jpeg"/><Relationship Id="rId1" Type="http://schemas.openxmlformats.org/officeDocument/2006/relationships/slideLayout" Target="../slideLayouts/slideLayout7.xml"/><Relationship Id="rId4" Type="http://schemas.openxmlformats.org/officeDocument/2006/relationships/image" Target="../media/image23.jpeg"/></Relationships>
</file>

<file path=ppt/slides/_rels/slide15.xml.rels><?xml version="1.0" encoding="UTF-8" standalone="yes"?>
<Relationships xmlns="http://schemas.openxmlformats.org/package/2006/relationships"><Relationship Id="rId2" Type="http://schemas.openxmlformats.org/officeDocument/2006/relationships/image" Target="../media/image24.jpe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25.gif"/><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26.gif"/><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27.jpe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image" Target="../media/image29.jpeg"/><Relationship Id="rId2" Type="http://schemas.openxmlformats.org/officeDocument/2006/relationships/image" Target="../media/image28.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2.xml"/><Relationship Id="rId4" Type="http://schemas.openxmlformats.org/officeDocument/2006/relationships/image" Target="../media/image7.jpeg"/></Relationships>
</file>

<file path=ppt/slides/_rels/slide5.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9.jpeg"/><Relationship Id="rId1" Type="http://schemas.openxmlformats.org/officeDocument/2006/relationships/slideLayout" Target="../slideLayouts/slideLayout7.xml"/><Relationship Id="rId4" Type="http://schemas.openxmlformats.org/officeDocument/2006/relationships/image" Target="../media/image11.jpeg"/></Relationships>
</file>

<file path=ppt/slides/_rels/slide7.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image" Target="../media/image12.jpeg"/><Relationship Id="rId1" Type="http://schemas.openxmlformats.org/officeDocument/2006/relationships/slideLayout" Target="../slideLayouts/slideLayout7.xml"/><Relationship Id="rId5" Type="http://schemas.openxmlformats.org/officeDocument/2006/relationships/image" Target="../media/image15.jpeg"/><Relationship Id="rId4" Type="http://schemas.openxmlformats.org/officeDocument/2006/relationships/image" Target="../media/image14.jpeg"/></Relationships>
</file>

<file path=ppt/slides/_rels/slide8.xml.rels><?xml version="1.0" encoding="UTF-8" standalone="yes"?>
<Relationships xmlns="http://schemas.openxmlformats.org/package/2006/relationships"><Relationship Id="rId3" Type="http://schemas.openxmlformats.org/officeDocument/2006/relationships/image" Target="../media/image17.jpeg"/><Relationship Id="rId2" Type="http://schemas.openxmlformats.org/officeDocument/2006/relationships/image" Target="../media/image16.jpeg"/><Relationship Id="rId1" Type="http://schemas.openxmlformats.org/officeDocument/2006/relationships/slideLayout" Target="../slideLayouts/slideLayout7.xml"/><Relationship Id="rId4" Type="http://schemas.openxmlformats.org/officeDocument/2006/relationships/image" Target="../media/image18.jpe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3" name="Picture 3"/>
          <p:cNvPicPr>
            <a:picLocks noChangeAspect="1" noChangeArrowheads="1"/>
          </p:cNvPicPr>
          <p:nvPr/>
        </p:nvPicPr>
        <p:blipFill>
          <a:blip r:embed="rId2" cstate="print"/>
          <a:srcRect/>
          <a:stretch>
            <a:fillRect/>
          </a:stretch>
        </p:blipFill>
        <p:spPr bwMode="auto">
          <a:xfrm>
            <a:off x="5181600" y="3200400"/>
            <a:ext cx="3535892" cy="2724150"/>
          </a:xfrm>
          <a:prstGeom prst="rect">
            <a:avLst/>
          </a:prstGeom>
          <a:noFill/>
          <a:ln w="9525">
            <a:noFill/>
            <a:miter lim="800000"/>
            <a:headEnd/>
            <a:tailEnd/>
          </a:ln>
        </p:spPr>
      </p:pic>
      <p:sp>
        <p:nvSpPr>
          <p:cNvPr id="7" name="Rectangle 6"/>
          <p:cNvSpPr/>
          <p:nvPr/>
        </p:nvSpPr>
        <p:spPr>
          <a:xfrm>
            <a:off x="152400" y="939225"/>
            <a:ext cx="8763000" cy="584775"/>
          </a:xfrm>
          <a:prstGeom prst="rect">
            <a:avLst/>
          </a:prstGeom>
        </p:spPr>
        <p:txBody>
          <a:bodyPr wrap="square">
            <a:spAutoFit/>
          </a:bodyPr>
          <a:lstStyle/>
          <a:p>
            <a:r>
              <a:rPr lang="en-US" sz="3200" dirty="0" smtClean="0">
                <a:solidFill>
                  <a:schemeClr val="bg1"/>
                </a:solidFill>
              </a:rPr>
              <a:t>What is lead-based paint?</a:t>
            </a:r>
            <a:r>
              <a:rPr lang="en-US" dirty="0" smtClean="0"/>
              <a:t> </a:t>
            </a:r>
            <a:endParaRPr lang="en-US" dirty="0"/>
          </a:p>
        </p:txBody>
      </p:sp>
      <p:sp>
        <p:nvSpPr>
          <p:cNvPr id="8" name="Rectangle 7"/>
          <p:cNvSpPr/>
          <p:nvPr/>
        </p:nvSpPr>
        <p:spPr>
          <a:xfrm>
            <a:off x="76200" y="1474887"/>
            <a:ext cx="4572000" cy="4524315"/>
          </a:xfrm>
          <a:prstGeom prst="rect">
            <a:avLst/>
          </a:prstGeom>
        </p:spPr>
        <p:txBody>
          <a:bodyPr>
            <a:spAutoFit/>
          </a:bodyPr>
          <a:lstStyle/>
          <a:p>
            <a:pPr lvl="1" indent="-231775">
              <a:buFont typeface="Courier New" pitchFamily="49" charset="0"/>
              <a:buChar char="o"/>
            </a:pPr>
            <a:r>
              <a:rPr lang="en-US" b="1" dirty="0" smtClean="0"/>
              <a:t>Lead paint</a:t>
            </a:r>
            <a:r>
              <a:rPr lang="en-US" dirty="0" smtClean="0"/>
              <a:t> or </a:t>
            </a:r>
            <a:r>
              <a:rPr lang="en-US" b="1" dirty="0" smtClean="0"/>
              <a:t>lead based paint</a:t>
            </a:r>
            <a:r>
              <a:rPr lang="en-US" dirty="0" smtClean="0"/>
              <a:t> (LBP) is paint containing lead, a heavy metal, that is used as pigment, with lead(II) chromate (PbCro</a:t>
            </a:r>
            <a:r>
              <a:rPr lang="en-US" sz="1000" dirty="0" smtClean="0"/>
              <a:t>4</a:t>
            </a:r>
            <a:r>
              <a:rPr lang="en-US" dirty="0" smtClean="0"/>
              <a:t>, ‘chrome yellow’) and lead (II) carbonate (PbCO</a:t>
            </a:r>
            <a:r>
              <a:rPr lang="en-US" sz="1000" dirty="0" smtClean="0"/>
              <a:t>3</a:t>
            </a:r>
            <a:r>
              <a:rPr lang="en-US" dirty="0" smtClean="0"/>
              <a:t>, ‘white lead’) being the most common. </a:t>
            </a:r>
          </a:p>
          <a:p>
            <a:pPr lvl="1" indent="-231775">
              <a:buFont typeface="Courier New" pitchFamily="49" charset="0"/>
              <a:buChar char="o"/>
            </a:pPr>
            <a:r>
              <a:rPr lang="en-US" dirty="0" smtClean="0"/>
              <a:t>Lead is also added to paint to speed drying, increase durability, retain a fresh appearance, and resist moisture that causes corrosion. In some countries lead continues to be added to paint intended for domestic use </a:t>
            </a:r>
            <a:r>
              <a:rPr lang="en-US" baseline="30000" dirty="0" smtClean="0">
                <a:hlinkClick r:id="rId3"/>
              </a:rPr>
              <a:t>[1]</a:t>
            </a:r>
            <a:r>
              <a:rPr lang="en-US" dirty="0" smtClean="0"/>
              <a:t> whereas in others regulation exists that prohibits this, though lead paint may still be found in older properties painted prior to the introduction of such regulation</a:t>
            </a:r>
          </a:p>
        </p:txBody>
      </p:sp>
      <p:sp>
        <p:nvSpPr>
          <p:cNvPr id="9" name="Rectangle 8"/>
          <p:cNvSpPr/>
          <p:nvPr/>
        </p:nvSpPr>
        <p:spPr>
          <a:xfrm>
            <a:off x="4495800" y="1495485"/>
            <a:ext cx="4572000" cy="1200329"/>
          </a:xfrm>
          <a:prstGeom prst="rect">
            <a:avLst/>
          </a:prstGeom>
        </p:spPr>
        <p:txBody>
          <a:bodyPr>
            <a:spAutoFit/>
          </a:bodyPr>
          <a:lstStyle/>
          <a:p>
            <a:pPr lvl="1" indent="-231775">
              <a:buFont typeface="Courier New" pitchFamily="49" charset="0"/>
              <a:buChar char="o"/>
            </a:pPr>
            <a:r>
              <a:rPr lang="en-US" dirty="0" smtClean="0"/>
              <a:t>Paint with significant lead content is still used in industry and by the military. For example, leaded paint is sometimes used to paint roadways and parking lot lines.</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p:cNvSpPr txBox="1">
            <a:spLocks noChangeArrowheads="1"/>
          </p:cNvSpPr>
          <p:nvPr/>
        </p:nvSpPr>
        <p:spPr>
          <a:xfrm>
            <a:off x="928688" y="1752600"/>
            <a:ext cx="7758112" cy="5029200"/>
          </a:xfrm>
          <a:prstGeom prst="rect">
            <a:avLst/>
          </a:prstGeom>
          <a:noFill/>
          <a:ln/>
        </p:spPr>
        <p:txBody>
          <a:bodyPr/>
          <a:lstStyle/>
          <a:p>
            <a:pPr marL="342900" marR="0" lvl="0" indent="-342900" algn="l" defTabSz="914400" rtl="0" eaLnBrk="1" fontAlgn="auto" latinLnBrk="0" hangingPunct="1">
              <a:lnSpc>
                <a:spcPct val="100000"/>
              </a:lnSpc>
              <a:spcBef>
                <a:spcPct val="20000"/>
              </a:spcBef>
              <a:spcAft>
                <a:spcPts val="0"/>
              </a:spcAft>
              <a:buClrTx/>
              <a:buSzTx/>
              <a:buFont typeface="Courier New" pitchFamily="49" charset="0"/>
              <a:buChar char="o"/>
              <a:tabLst/>
              <a:defRPr/>
            </a:pPr>
            <a:r>
              <a:rPr kumimoji="0" lang="en-US" sz="3200" b="0" i="0" u="none" strike="noStrike" kern="1200" cap="none" spc="0" normalizeH="0" baseline="0" noProof="0" dirty="0" smtClean="0">
                <a:ln>
                  <a:noFill/>
                </a:ln>
                <a:solidFill>
                  <a:schemeClr val="tx1"/>
                </a:solidFill>
                <a:effectLst/>
                <a:uLnTx/>
                <a:uFillTx/>
                <a:latin typeface="+mn-lt"/>
                <a:ea typeface="+mn-ea"/>
                <a:cs typeface="+mn-cs"/>
              </a:rPr>
              <a:t>Lead can be </a:t>
            </a:r>
            <a:r>
              <a:rPr kumimoji="0" lang="en-US" sz="3200" b="1" i="1" u="none" strike="noStrike" kern="1200" cap="none" spc="0" normalizeH="0" baseline="0" noProof="0" dirty="0" smtClean="0">
                <a:ln>
                  <a:noFill/>
                </a:ln>
                <a:solidFill>
                  <a:srgbClr val="C00000"/>
                </a:solidFill>
                <a:effectLst/>
                <a:uLnTx/>
                <a:uFillTx/>
                <a:latin typeface="+mn-lt"/>
                <a:ea typeface="+mn-ea"/>
                <a:cs typeface="+mn-cs"/>
              </a:rPr>
              <a:t>inhaled</a:t>
            </a:r>
            <a:r>
              <a:rPr kumimoji="0" lang="en-US" sz="3200" b="0" i="0" u="none" strike="noStrike" kern="1200" cap="none" spc="0" normalizeH="0" baseline="0" noProof="0" dirty="0" smtClean="0">
                <a:ln>
                  <a:noFill/>
                </a:ln>
                <a:solidFill>
                  <a:schemeClr val="tx1"/>
                </a:solidFill>
                <a:effectLst/>
                <a:uLnTx/>
                <a:uFillTx/>
                <a:latin typeface="+mn-lt"/>
                <a:ea typeface="+mn-ea"/>
                <a:cs typeface="+mn-cs"/>
              </a:rPr>
              <a:t> in the form of </a:t>
            </a:r>
            <a:r>
              <a:rPr kumimoji="0" lang="en-US" sz="3200" b="0" i="1" u="none" strike="noStrike" kern="1200" cap="none" spc="0" normalizeH="0" baseline="0" noProof="0" dirty="0" smtClean="0">
                <a:ln>
                  <a:noFill/>
                </a:ln>
                <a:solidFill>
                  <a:schemeClr val="tx1"/>
                </a:solidFill>
                <a:effectLst/>
                <a:uLnTx/>
                <a:uFillTx/>
                <a:latin typeface="+mn-lt"/>
                <a:ea typeface="+mn-ea"/>
                <a:cs typeface="+mn-cs"/>
              </a:rPr>
              <a:t>dust</a:t>
            </a:r>
          </a:p>
          <a:p>
            <a:pPr marL="342900" marR="0" lvl="0" indent="-342900" algn="l" defTabSz="914400" rtl="0" eaLnBrk="1" fontAlgn="auto" latinLnBrk="0" hangingPunct="1">
              <a:lnSpc>
                <a:spcPct val="100000"/>
              </a:lnSpc>
              <a:spcBef>
                <a:spcPct val="20000"/>
              </a:spcBef>
              <a:spcAft>
                <a:spcPts val="0"/>
              </a:spcAft>
              <a:buClrTx/>
              <a:buSzTx/>
              <a:buFont typeface="Courier New" pitchFamily="49" charset="0"/>
              <a:buChar char="o"/>
              <a:tabLst/>
              <a:defRPr/>
            </a:pPr>
            <a:r>
              <a:rPr kumimoji="0" lang="en-US" sz="3200" b="0" i="0" u="none" strike="noStrike" kern="1200" cap="none" spc="0" normalizeH="0" baseline="0" noProof="0" dirty="0" smtClean="0">
                <a:ln>
                  <a:noFill/>
                </a:ln>
                <a:solidFill>
                  <a:schemeClr val="tx1"/>
                </a:solidFill>
                <a:effectLst/>
                <a:uLnTx/>
                <a:uFillTx/>
                <a:latin typeface="+mn-lt"/>
                <a:ea typeface="+mn-ea"/>
                <a:cs typeface="+mn-cs"/>
              </a:rPr>
              <a:t>Lead can be </a:t>
            </a:r>
            <a:r>
              <a:rPr kumimoji="0" lang="en-US" sz="3200" b="1" i="1" u="none" strike="noStrike" kern="1200" cap="none" spc="0" normalizeH="0" baseline="0" noProof="0" dirty="0" smtClean="0">
                <a:ln>
                  <a:noFill/>
                </a:ln>
                <a:solidFill>
                  <a:srgbClr val="C00000"/>
                </a:solidFill>
                <a:effectLst/>
                <a:uLnTx/>
                <a:uFillTx/>
                <a:latin typeface="+mn-lt"/>
                <a:ea typeface="+mn-ea"/>
                <a:cs typeface="+mn-cs"/>
              </a:rPr>
              <a:t>ingested</a:t>
            </a:r>
            <a:r>
              <a:rPr kumimoji="0" lang="en-US" sz="3200" b="0" i="0" u="none" strike="noStrike" kern="1200" cap="none" spc="0" normalizeH="0" baseline="0" noProof="0" dirty="0" smtClean="0">
                <a:ln>
                  <a:noFill/>
                </a:ln>
                <a:solidFill>
                  <a:srgbClr val="C00000"/>
                </a:solidFill>
                <a:effectLst/>
                <a:uLnTx/>
                <a:uFillTx/>
                <a:latin typeface="+mn-lt"/>
                <a:ea typeface="+mn-ea"/>
                <a:cs typeface="+mn-cs"/>
              </a:rPr>
              <a:t> </a:t>
            </a:r>
            <a:r>
              <a:rPr kumimoji="0" lang="en-US" sz="3200" b="0" i="0" u="none" strike="noStrike" kern="1200" cap="none" spc="0" normalizeH="0" baseline="0" noProof="0" dirty="0" smtClean="0">
                <a:ln>
                  <a:noFill/>
                </a:ln>
                <a:solidFill>
                  <a:schemeClr val="tx1"/>
                </a:solidFill>
                <a:effectLst/>
                <a:uLnTx/>
                <a:uFillTx/>
                <a:latin typeface="+mn-lt"/>
                <a:ea typeface="+mn-ea"/>
                <a:cs typeface="+mn-cs"/>
              </a:rPr>
              <a:t>in the form of </a:t>
            </a:r>
            <a:r>
              <a:rPr kumimoji="0" lang="en-US" sz="3200" b="0" i="1" u="none" strike="noStrike" kern="1200" cap="none" spc="0" normalizeH="0" baseline="0" noProof="0" dirty="0" smtClean="0">
                <a:ln>
                  <a:noFill/>
                </a:ln>
                <a:solidFill>
                  <a:schemeClr val="tx1"/>
                </a:solidFill>
                <a:effectLst/>
                <a:uLnTx/>
                <a:uFillTx/>
                <a:latin typeface="+mn-lt"/>
                <a:ea typeface="+mn-ea"/>
                <a:cs typeface="+mn-cs"/>
              </a:rPr>
              <a:t>paint chips, soil contaminated with lead, toys or other objects covered with lead dust, tainted drinking water</a:t>
            </a:r>
            <a:endParaRPr kumimoji="0" lang="en-US" sz="3200" b="0" i="0" u="none" strike="noStrike" kern="1200" cap="none" spc="0" normalizeH="0" baseline="0" noProof="0" dirty="0" smtClean="0">
              <a:ln>
                <a:noFill/>
              </a:ln>
              <a:solidFill>
                <a:schemeClr val="tx1"/>
              </a:solidFill>
              <a:effectLst/>
              <a:uLnTx/>
              <a:uFillTx/>
              <a:latin typeface="+mn-lt"/>
              <a:ea typeface="+mn-ea"/>
              <a:cs typeface="+mn-cs"/>
            </a:endParaRPr>
          </a:p>
        </p:txBody>
      </p:sp>
      <p:sp>
        <p:nvSpPr>
          <p:cNvPr id="3" name="Rectangle 2"/>
          <p:cNvSpPr/>
          <p:nvPr/>
        </p:nvSpPr>
        <p:spPr>
          <a:xfrm>
            <a:off x="152400" y="939225"/>
            <a:ext cx="8763000" cy="584775"/>
          </a:xfrm>
          <a:prstGeom prst="rect">
            <a:avLst/>
          </a:prstGeom>
        </p:spPr>
        <p:txBody>
          <a:bodyPr wrap="square">
            <a:spAutoFit/>
          </a:bodyPr>
          <a:lstStyle/>
          <a:p>
            <a:r>
              <a:rPr lang="en-US" sz="3200" dirty="0" smtClean="0">
                <a:solidFill>
                  <a:schemeClr val="bg1"/>
                </a:solidFill>
              </a:rPr>
              <a:t>Routes of entry into the body:</a:t>
            </a: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2400" y="939225"/>
            <a:ext cx="8763000" cy="584775"/>
          </a:xfrm>
          <a:prstGeom prst="rect">
            <a:avLst/>
          </a:prstGeom>
        </p:spPr>
        <p:txBody>
          <a:bodyPr wrap="square">
            <a:spAutoFit/>
          </a:bodyPr>
          <a:lstStyle/>
          <a:p>
            <a:r>
              <a:rPr lang="en-US" sz="3200" dirty="0" smtClean="0">
                <a:solidFill>
                  <a:schemeClr val="bg1"/>
                </a:solidFill>
              </a:rPr>
              <a:t>Health effects – Adults:</a:t>
            </a:r>
            <a:endParaRPr lang="en-US" dirty="0"/>
          </a:p>
        </p:txBody>
      </p:sp>
      <p:sp>
        <p:nvSpPr>
          <p:cNvPr id="3" name="Rectangle 1027"/>
          <p:cNvSpPr txBox="1">
            <a:spLocks noChangeArrowheads="1"/>
          </p:cNvSpPr>
          <p:nvPr/>
        </p:nvSpPr>
        <p:spPr>
          <a:xfrm>
            <a:off x="1157288" y="1524000"/>
            <a:ext cx="7758112" cy="5029200"/>
          </a:xfrm>
          <a:prstGeom prst="rect">
            <a:avLst/>
          </a:prstGeom>
          <a:noFill/>
          <a:ln/>
        </p:spPr>
        <p:txBody>
          <a:bodyPr/>
          <a:lstStyle/>
          <a:p>
            <a:pPr marL="342900" marR="0" lvl="0" indent="-342900" algn="l" defTabSz="914400" rtl="0" eaLnBrk="1" fontAlgn="auto" latinLnBrk="0" hangingPunct="1">
              <a:lnSpc>
                <a:spcPct val="100000"/>
              </a:lnSpc>
              <a:spcBef>
                <a:spcPct val="20000"/>
              </a:spcBef>
              <a:spcAft>
                <a:spcPts val="0"/>
              </a:spcAft>
              <a:buClrTx/>
              <a:buSzTx/>
              <a:tabLst/>
              <a:defRPr/>
            </a:pPr>
            <a:r>
              <a:rPr kumimoji="0" lang="en-US" sz="3200" b="0" i="1" u="none" strike="noStrike" kern="1200" cap="none" spc="0" normalizeH="0" baseline="0" noProof="0" dirty="0" smtClean="0">
                <a:ln>
                  <a:noFill/>
                </a:ln>
                <a:solidFill>
                  <a:srgbClr val="C00000"/>
                </a:solidFill>
                <a:effectLst/>
                <a:uLnTx/>
                <a:uFillTx/>
                <a:latin typeface="+mn-lt"/>
                <a:ea typeface="+mn-ea"/>
                <a:cs typeface="+mn-cs"/>
              </a:rPr>
              <a:t>Adults</a:t>
            </a:r>
            <a:r>
              <a:rPr kumimoji="0" lang="en-US" sz="3200" b="0" i="0" u="none" strike="noStrike" kern="1200" cap="none" spc="0" normalizeH="0" baseline="0" noProof="0" dirty="0" smtClean="0">
                <a:ln>
                  <a:noFill/>
                </a:ln>
                <a:solidFill>
                  <a:schemeClr val="tx1"/>
                </a:solidFill>
                <a:effectLst/>
                <a:uLnTx/>
                <a:uFillTx/>
                <a:latin typeface="+mn-lt"/>
                <a:ea typeface="+mn-ea"/>
                <a:cs typeface="+mn-cs"/>
              </a:rPr>
              <a:t> can suffer from:</a:t>
            </a:r>
          </a:p>
          <a:p>
            <a:pPr marL="742950" marR="0" lvl="1" indent="-28575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2800" b="0" i="0" u="none" strike="noStrike" kern="1200" cap="none" spc="0" normalizeH="0" baseline="0" noProof="0" dirty="0" smtClean="0">
                <a:ln>
                  <a:noFill/>
                </a:ln>
                <a:solidFill>
                  <a:schemeClr val="tx1"/>
                </a:solidFill>
                <a:effectLst/>
                <a:uLnTx/>
                <a:uFillTx/>
                <a:latin typeface="+mn-lt"/>
                <a:ea typeface="+mn-ea"/>
                <a:cs typeface="+mn-cs"/>
              </a:rPr>
              <a:t>Difficulties during pregnancy</a:t>
            </a:r>
          </a:p>
          <a:p>
            <a:pPr marL="742950" marR="0" lvl="1" indent="-28575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2800" b="0" i="0" u="none" strike="noStrike" kern="1200" cap="none" spc="0" normalizeH="0" baseline="0" noProof="0" dirty="0" smtClean="0">
                <a:ln>
                  <a:noFill/>
                </a:ln>
                <a:solidFill>
                  <a:schemeClr val="tx1"/>
                </a:solidFill>
                <a:effectLst/>
                <a:uLnTx/>
                <a:uFillTx/>
                <a:latin typeface="+mn-lt"/>
                <a:ea typeface="+mn-ea"/>
                <a:cs typeface="+mn-cs"/>
              </a:rPr>
              <a:t>Other reproductive problems (men &amp; women)</a:t>
            </a:r>
          </a:p>
          <a:p>
            <a:pPr marL="742950" marR="0" lvl="1" indent="-28575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2800" b="0" i="0" u="none" strike="noStrike" kern="1200" cap="none" spc="0" normalizeH="0" baseline="0" noProof="0" dirty="0" smtClean="0">
                <a:ln>
                  <a:noFill/>
                </a:ln>
                <a:solidFill>
                  <a:schemeClr val="tx1"/>
                </a:solidFill>
                <a:effectLst/>
                <a:uLnTx/>
                <a:uFillTx/>
                <a:latin typeface="+mn-lt"/>
                <a:ea typeface="+mn-ea"/>
                <a:cs typeface="+mn-cs"/>
              </a:rPr>
              <a:t>High blood pressure</a:t>
            </a:r>
          </a:p>
          <a:p>
            <a:pPr marL="742950" marR="0" lvl="1" indent="-28575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2800" b="0" i="0" u="none" strike="noStrike" kern="1200" cap="none" spc="0" normalizeH="0" baseline="0" noProof="0" dirty="0" smtClean="0">
                <a:ln>
                  <a:noFill/>
                </a:ln>
                <a:solidFill>
                  <a:schemeClr val="tx1"/>
                </a:solidFill>
                <a:effectLst/>
                <a:uLnTx/>
                <a:uFillTx/>
                <a:latin typeface="+mn-lt"/>
                <a:ea typeface="+mn-ea"/>
                <a:cs typeface="+mn-cs"/>
              </a:rPr>
              <a:t>Digestive problems</a:t>
            </a:r>
          </a:p>
          <a:p>
            <a:pPr marL="742950" marR="0" lvl="1" indent="-28575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2800" b="0" i="0" u="none" strike="noStrike" kern="1200" cap="none" spc="0" normalizeH="0" baseline="0" noProof="0" dirty="0" smtClean="0">
                <a:ln>
                  <a:noFill/>
                </a:ln>
                <a:solidFill>
                  <a:schemeClr val="tx1"/>
                </a:solidFill>
                <a:effectLst/>
                <a:uLnTx/>
                <a:uFillTx/>
                <a:latin typeface="+mn-lt"/>
                <a:ea typeface="+mn-ea"/>
                <a:cs typeface="+mn-cs"/>
              </a:rPr>
              <a:t>Nerve disorders</a:t>
            </a:r>
          </a:p>
          <a:p>
            <a:pPr marL="742950" marR="0" lvl="1" indent="-28575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2800" b="0" i="0" u="none" strike="noStrike" kern="1200" cap="none" spc="0" normalizeH="0" baseline="0" noProof="0" dirty="0" smtClean="0">
                <a:ln>
                  <a:noFill/>
                </a:ln>
                <a:solidFill>
                  <a:schemeClr val="tx1"/>
                </a:solidFill>
                <a:effectLst/>
                <a:uLnTx/>
                <a:uFillTx/>
                <a:latin typeface="+mn-lt"/>
                <a:ea typeface="+mn-ea"/>
                <a:cs typeface="+mn-cs"/>
              </a:rPr>
              <a:t>Memory and concentration problems</a:t>
            </a:r>
          </a:p>
          <a:p>
            <a:pPr marL="742950" marR="0" lvl="1" indent="-28575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2800" b="0" i="0" u="none" strike="noStrike" kern="1200" cap="none" spc="0" normalizeH="0" baseline="0" noProof="0" dirty="0" smtClean="0">
                <a:ln>
                  <a:noFill/>
                </a:ln>
                <a:solidFill>
                  <a:schemeClr val="tx1"/>
                </a:solidFill>
                <a:effectLst/>
                <a:uLnTx/>
                <a:uFillTx/>
                <a:latin typeface="+mn-lt"/>
                <a:ea typeface="+mn-ea"/>
                <a:cs typeface="+mn-cs"/>
              </a:rPr>
              <a:t>Muscle and joint pain</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2400" y="939225"/>
            <a:ext cx="8763000" cy="584775"/>
          </a:xfrm>
          <a:prstGeom prst="rect">
            <a:avLst/>
          </a:prstGeom>
        </p:spPr>
        <p:txBody>
          <a:bodyPr wrap="square">
            <a:spAutoFit/>
          </a:bodyPr>
          <a:lstStyle/>
          <a:p>
            <a:r>
              <a:rPr lang="en-US" sz="3200" dirty="0" smtClean="0">
                <a:solidFill>
                  <a:schemeClr val="bg1"/>
                </a:solidFill>
              </a:rPr>
              <a:t>Health effects – Children:</a:t>
            </a:r>
            <a:endParaRPr lang="en-US" dirty="0"/>
          </a:p>
        </p:txBody>
      </p:sp>
      <p:sp>
        <p:nvSpPr>
          <p:cNvPr id="3" name="Rectangle 3"/>
          <p:cNvSpPr txBox="1">
            <a:spLocks noChangeArrowheads="1"/>
          </p:cNvSpPr>
          <p:nvPr/>
        </p:nvSpPr>
        <p:spPr>
          <a:xfrm>
            <a:off x="762000" y="1524000"/>
            <a:ext cx="7758112" cy="5029200"/>
          </a:xfrm>
          <a:prstGeom prst="rect">
            <a:avLst/>
          </a:prstGeom>
          <a:noFill/>
          <a:ln/>
        </p:spPr>
        <p:txBody>
          <a:bodyPr/>
          <a:lstStyle/>
          <a:p>
            <a:pPr marL="342900" marR="0" lvl="0" indent="-342900" algn="l" defTabSz="914400" rtl="0" eaLnBrk="1" fontAlgn="auto" latinLnBrk="0" hangingPunct="1">
              <a:lnSpc>
                <a:spcPct val="100000"/>
              </a:lnSpc>
              <a:spcBef>
                <a:spcPct val="20000"/>
              </a:spcBef>
              <a:spcAft>
                <a:spcPts val="0"/>
              </a:spcAft>
              <a:buClrTx/>
              <a:buSzTx/>
              <a:tabLst/>
              <a:defRPr/>
            </a:pPr>
            <a:r>
              <a:rPr kumimoji="0" lang="en-US" sz="3200" b="0" i="1" u="none" strike="noStrike" kern="1200" cap="none" spc="0" normalizeH="0" baseline="0" noProof="0" dirty="0" smtClean="0">
                <a:ln>
                  <a:noFill/>
                </a:ln>
                <a:solidFill>
                  <a:srgbClr val="C00000"/>
                </a:solidFill>
                <a:effectLst/>
                <a:uLnTx/>
                <a:uFillTx/>
                <a:latin typeface="+mn-lt"/>
                <a:ea typeface="+mn-ea"/>
                <a:cs typeface="+mn-cs"/>
              </a:rPr>
              <a:t>Children</a:t>
            </a:r>
            <a:r>
              <a:rPr kumimoji="0" lang="en-US" sz="3200" b="0" i="0" u="none" strike="noStrike" kern="1200" cap="none" spc="0" normalizeH="0" baseline="0" noProof="0" dirty="0" smtClean="0">
                <a:ln>
                  <a:noFill/>
                </a:ln>
                <a:solidFill>
                  <a:schemeClr val="tx1"/>
                </a:solidFill>
                <a:effectLst/>
                <a:uLnTx/>
                <a:uFillTx/>
                <a:latin typeface="+mn-lt"/>
                <a:ea typeface="+mn-ea"/>
                <a:cs typeface="+mn-cs"/>
              </a:rPr>
              <a:t> with high lead levels can experience:</a:t>
            </a:r>
          </a:p>
          <a:p>
            <a:pPr marL="742950" marR="0" lvl="1" indent="-28575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2800" b="0" i="0" u="none" strike="noStrike" kern="1200" cap="none" spc="0" normalizeH="0" baseline="0" noProof="0" dirty="0" smtClean="0">
                <a:ln>
                  <a:noFill/>
                </a:ln>
                <a:solidFill>
                  <a:schemeClr val="tx1"/>
                </a:solidFill>
                <a:effectLst/>
                <a:uLnTx/>
                <a:uFillTx/>
                <a:latin typeface="+mn-lt"/>
                <a:ea typeface="+mn-ea"/>
                <a:cs typeface="+mn-cs"/>
              </a:rPr>
              <a:t>Damage to brain and nervous system</a:t>
            </a:r>
          </a:p>
          <a:p>
            <a:pPr marL="742950" marR="0" lvl="1" indent="-28575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2800" b="0" i="0" u="none" strike="noStrike" kern="1200" cap="none" spc="0" normalizeH="0" baseline="0" noProof="0" dirty="0" smtClean="0">
                <a:ln>
                  <a:noFill/>
                </a:ln>
                <a:solidFill>
                  <a:schemeClr val="tx1"/>
                </a:solidFill>
                <a:effectLst/>
                <a:uLnTx/>
                <a:uFillTx/>
                <a:latin typeface="+mn-lt"/>
                <a:ea typeface="+mn-ea"/>
                <a:cs typeface="+mn-cs"/>
              </a:rPr>
              <a:t>Behavior and learning problems (hyperactivity)</a:t>
            </a:r>
          </a:p>
          <a:p>
            <a:pPr marL="742950" marR="0" lvl="1" indent="-28575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2800" b="0" i="0" u="none" strike="noStrike" kern="1200" cap="none" spc="0" normalizeH="0" baseline="0" noProof="0" dirty="0" smtClean="0">
                <a:ln>
                  <a:noFill/>
                </a:ln>
                <a:solidFill>
                  <a:schemeClr val="tx1"/>
                </a:solidFill>
                <a:effectLst/>
                <a:uLnTx/>
                <a:uFillTx/>
                <a:latin typeface="+mn-lt"/>
                <a:ea typeface="+mn-ea"/>
                <a:cs typeface="+mn-cs"/>
              </a:rPr>
              <a:t>Slowed growth</a:t>
            </a:r>
          </a:p>
          <a:p>
            <a:pPr marL="742950" marR="0" lvl="1" indent="-28575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2800" b="0" i="0" u="none" strike="noStrike" kern="1200" cap="none" spc="0" normalizeH="0" baseline="0" noProof="0" dirty="0" smtClean="0">
                <a:ln>
                  <a:noFill/>
                </a:ln>
                <a:solidFill>
                  <a:schemeClr val="tx1"/>
                </a:solidFill>
                <a:effectLst/>
                <a:uLnTx/>
                <a:uFillTx/>
                <a:latin typeface="+mn-lt"/>
                <a:ea typeface="+mn-ea"/>
                <a:cs typeface="+mn-cs"/>
              </a:rPr>
              <a:t>Hearing problems</a:t>
            </a:r>
          </a:p>
          <a:p>
            <a:pPr marL="742950" marR="0" lvl="1" indent="-28575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2800" b="0" i="0" u="none" strike="noStrike" kern="1200" cap="none" spc="0" normalizeH="0" baseline="0" noProof="0" dirty="0" smtClean="0">
                <a:ln>
                  <a:noFill/>
                </a:ln>
                <a:solidFill>
                  <a:schemeClr val="tx1"/>
                </a:solidFill>
                <a:effectLst/>
                <a:uLnTx/>
                <a:uFillTx/>
                <a:latin typeface="+mn-lt"/>
                <a:ea typeface="+mn-ea"/>
                <a:cs typeface="+mn-cs"/>
              </a:rPr>
              <a:t>Headaches</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1507" name="Picture 3" descr="http://www.leadsafetraining.org/npca/images/outdoor%20inspector.jpg"/>
          <p:cNvPicPr>
            <a:picLocks noChangeAspect="1" noChangeArrowheads="1"/>
          </p:cNvPicPr>
          <p:nvPr/>
        </p:nvPicPr>
        <p:blipFill>
          <a:blip r:embed="rId2" cstate="print"/>
          <a:srcRect/>
          <a:stretch>
            <a:fillRect/>
          </a:stretch>
        </p:blipFill>
        <p:spPr bwMode="auto">
          <a:xfrm>
            <a:off x="7010400" y="1752600"/>
            <a:ext cx="1590675" cy="1190625"/>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pic>
        <p:nvPicPr>
          <p:cNvPr id="21508" name="Picture 4" descr="http://www.leadsafetraining.org/npca/images/inspect5.jpg"/>
          <p:cNvPicPr>
            <a:picLocks noChangeAspect="1" noChangeArrowheads="1"/>
          </p:cNvPicPr>
          <p:nvPr/>
        </p:nvPicPr>
        <p:blipFill>
          <a:blip r:embed="rId3" cstate="print"/>
          <a:srcRect/>
          <a:stretch>
            <a:fillRect/>
          </a:stretch>
        </p:blipFill>
        <p:spPr bwMode="auto">
          <a:xfrm>
            <a:off x="7086600" y="3352800"/>
            <a:ext cx="1428750" cy="1905000"/>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sp>
        <p:nvSpPr>
          <p:cNvPr id="10" name="Rectangle 9"/>
          <p:cNvSpPr/>
          <p:nvPr/>
        </p:nvSpPr>
        <p:spPr>
          <a:xfrm>
            <a:off x="609600" y="1752600"/>
            <a:ext cx="6248400" cy="3477875"/>
          </a:xfrm>
          <a:prstGeom prst="rect">
            <a:avLst/>
          </a:prstGeom>
        </p:spPr>
        <p:txBody>
          <a:bodyPr wrap="square">
            <a:spAutoFit/>
          </a:bodyPr>
          <a:lstStyle/>
          <a:p>
            <a:pPr algn="just"/>
            <a:r>
              <a:rPr lang="en-US" sz="2000" dirty="0" smtClean="0"/>
              <a:t>Home owners should consider hiring an EPA accredited lead inspector/ risk assessor professional to test and check the home inside and out and offer guidance on any identified lead based paint hazards.</a:t>
            </a:r>
          </a:p>
          <a:p>
            <a:pPr algn="just"/>
            <a:r>
              <a:rPr lang="en-US" sz="2000" dirty="0" smtClean="0"/>
              <a:t>  </a:t>
            </a:r>
          </a:p>
          <a:p>
            <a:pPr algn="just"/>
            <a:r>
              <a:rPr lang="en-US" sz="2000" dirty="0" smtClean="0"/>
              <a:t>Some local accredited laboratories may offer services for lead testing. </a:t>
            </a:r>
          </a:p>
          <a:p>
            <a:pPr algn="just"/>
            <a:r>
              <a:rPr lang="en-US" sz="2000" dirty="0" smtClean="0"/>
              <a:t>Some commercial test kits for lead dust are currently available; however studies suggest that they are not always accurate. Consumers should not rely on these tests before doing renovations or to assure safety. </a:t>
            </a:r>
            <a:endParaRPr lang="en-US" sz="2000" dirty="0"/>
          </a:p>
        </p:txBody>
      </p:sp>
      <p:sp>
        <p:nvSpPr>
          <p:cNvPr id="11" name="Rectangle 10"/>
          <p:cNvSpPr/>
          <p:nvPr/>
        </p:nvSpPr>
        <p:spPr>
          <a:xfrm>
            <a:off x="152400" y="939225"/>
            <a:ext cx="8763000" cy="584775"/>
          </a:xfrm>
          <a:prstGeom prst="rect">
            <a:avLst/>
          </a:prstGeom>
        </p:spPr>
        <p:txBody>
          <a:bodyPr wrap="square">
            <a:spAutoFit/>
          </a:bodyPr>
          <a:lstStyle/>
          <a:p>
            <a:r>
              <a:rPr lang="en-US" sz="3200" dirty="0" smtClean="0">
                <a:solidFill>
                  <a:schemeClr val="bg1"/>
                </a:solidFill>
              </a:rPr>
              <a:t>How / Where can we test paint, dust, soil for lead?</a:t>
            </a:r>
            <a:r>
              <a:rPr lang="en-US" dirty="0" smtClean="0"/>
              <a:t> </a:t>
            </a:r>
            <a:endParaRPr lang="en-US" dirty="0"/>
          </a:p>
        </p:txBody>
      </p:sp>
      <p:sp>
        <p:nvSpPr>
          <p:cNvPr id="12" name="Rectangle 11"/>
          <p:cNvSpPr/>
          <p:nvPr/>
        </p:nvSpPr>
        <p:spPr>
          <a:xfrm>
            <a:off x="2362200" y="5410200"/>
            <a:ext cx="4572000" cy="1323439"/>
          </a:xfrm>
          <a:prstGeom prst="rect">
            <a:avLst/>
          </a:prstGeom>
        </p:spPr>
        <p:txBody>
          <a:bodyPr>
            <a:spAutoFit/>
          </a:bodyPr>
          <a:lstStyle/>
          <a:p>
            <a:pPr algn="just"/>
            <a:r>
              <a:rPr lang="en-US" sz="2000" dirty="0" smtClean="0"/>
              <a:t>In our facilities we also rely on our customer’s knowledge of their physical ‘plant’ and notifications of potential lead exposure.</a:t>
            </a:r>
            <a:endParaRPr lang="en-US" sz="2000"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57200" y="1524000"/>
            <a:ext cx="8382000" cy="1938992"/>
          </a:xfrm>
          <a:prstGeom prst="rect">
            <a:avLst/>
          </a:prstGeom>
        </p:spPr>
        <p:txBody>
          <a:bodyPr wrap="square">
            <a:spAutoFit/>
          </a:bodyPr>
          <a:lstStyle/>
          <a:p>
            <a:r>
              <a:rPr lang="en-US" sz="2000" i="1" dirty="0" smtClean="0"/>
              <a:t>There are several FREE booklets published by the EPA and HUD that tell you how to work safely with lead-based paint which you can use for your PERSONAL information.</a:t>
            </a:r>
          </a:p>
          <a:p>
            <a:endParaRPr lang="en-US" sz="2000" i="1" dirty="0"/>
          </a:p>
          <a:p>
            <a:r>
              <a:rPr lang="en-US" sz="2000" i="1" dirty="0" smtClean="0"/>
              <a:t>All Omni employees are not authorized to ‘paint over’ or ‘seal’ lead paint.  This type of work is done by Omni authorized, trained professionals.</a:t>
            </a:r>
            <a:endParaRPr lang="en-US" sz="2000" dirty="0"/>
          </a:p>
        </p:txBody>
      </p:sp>
      <p:pic>
        <p:nvPicPr>
          <p:cNvPr id="22531" name="Picture 3" descr="http://www.leadsafetraining.org/npca/IMAGES/LBPguide.jpg"/>
          <p:cNvPicPr>
            <a:picLocks noChangeAspect="1" noChangeArrowheads="1"/>
          </p:cNvPicPr>
          <p:nvPr/>
        </p:nvPicPr>
        <p:blipFill>
          <a:blip r:embed="rId2" cstate="print"/>
          <a:srcRect/>
          <a:stretch>
            <a:fillRect/>
          </a:stretch>
        </p:blipFill>
        <p:spPr bwMode="auto">
          <a:xfrm>
            <a:off x="1752600" y="3581400"/>
            <a:ext cx="1424940" cy="2514600"/>
          </a:xfrm>
          <a:prstGeom prst="rect">
            <a:avLst/>
          </a:prstGeom>
          <a:solidFill>
            <a:srgbClr val="FFFFFF">
              <a:shade val="85000"/>
            </a:srgbClr>
          </a:solidFill>
          <a:ln w="190500" cap="rnd">
            <a:solidFill>
              <a:srgbClr val="FFFFFF"/>
            </a:solidFill>
          </a:ln>
          <a:effectLst>
            <a:outerShdw blurRad="50000" algn="tl" rotWithShape="0">
              <a:srgbClr val="000000">
                <a:alpha val="41000"/>
              </a:srgbClr>
            </a:outerShdw>
          </a:effectLst>
          <a:scene3d>
            <a:camera prst="orthographicFront"/>
            <a:lightRig rig="twoPt" dir="t">
              <a:rot lat="0" lon="0" rev="7800000"/>
            </a:lightRig>
          </a:scene3d>
          <a:sp3d contourW="6350">
            <a:bevelT w="50800" h="16510"/>
            <a:contourClr>
              <a:srgbClr val="C0C0C0"/>
            </a:contourClr>
          </a:sp3d>
        </p:spPr>
      </p:pic>
      <p:pic>
        <p:nvPicPr>
          <p:cNvPr id="22532" name="Picture 4" descr="http://www.leadsafetraining.org/npca/images/booklet.jpg"/>
          <p:cNvPicPr>
            <a:picLocks noChangeAspect="1" noChangeArrowheads="1"/>
          </p:cNvPicPr>
          <p:nvPr/>
        </p:nvPicPr>
        <p:blipFill>
          <a:blip r:embed="rId3" cstate="print"/>
          <a:srcRect/>
          <a:stretch>
            <a:fillRect/>
          </a:stretch>
        </p:blipFill>
        <p:spPr bwMode="auto">
          <a:xfrm>
            <a:off x="4038600" y="3581400"/>
            <a:ext cx="1603997" cy="2514600"/>
          </a:xfrm>
          <a:prstGeom prst="rect">
            <a:avLst/>
          </a:prstGeom>
          <a:solidFill>
            <a:srgbClr val="FFFFFF">
              <a:shade val="85000"/>
            </a:srgbClr>
          </a:solidFill>
          <a:ln w="190500" cap="rnd">
            <a:solidFill>
              <a:srgbClr val="FFFFFF"/>
            </a:solidFill>
          </a:ln>
          <a:effectLst>
            <a:outerShdw blurRad="50000" algn="tl" rotWithShape="0">
              <a:srgbClr val="000000">
                <a:alpha val="41000"/>
              </a:srgbClr>
            </a:outerShdw>
          </a:effectLst>
          <a:scene3d>
            <a:camera prst="orthographicFront"/>
            <a:lightRig rig="twoPt" dir="t">
              <a:rot lat="0" lon="0" rev="7800000"/>
            </a:lightRig>
          </a:scene3d>
          <a:sp3d contourW="6350">
            <a:bevelT w="50800" h="16510"/>
            <a:contourClr>
              <a:srgbClr val="C0C0C0"/>
            </a:contourClr>
          </a:sp3d>
        </p:spPr>
      </p:pic>
      <p:pic>
        <p:nvPicPr>
          <p:cNvPr id="22533" name="Picture 5" descr="http://www.leadsafetraining.org/npca/IMAGES/rrpamph.jpg"/>
          <p:cNvPicPr>
            <a:picLocks noChangeAspect="1" noChangeArrowheads="1"/>
          </p:cNvPicPr>
          <p:nvPr/>
        </p:nvPicPr>
        <p:blipFill>
          <a:blip r:embed="rId4" cstate="print"/>
          <a:srcRect/>
          <a:stretch>
            <a:fillRect/>
          </a:stretch>
        </p:blipFill>
        <p:spPr bwMode="auto">
          <a:xfrm>
            <a:off x="6394704" y="3581400"/>
            <a:ext cx="1911096" cy="2514600"/>
          </a:xfrm>
          <a:prstGeom prst="rect">
            <a:avLst/>
          </a:prstGeom>
          <a:solidFill>
            <a:srgbClr val="FFFFFF">
              <a:shade val="85000"/>
            </a:srgbClr>
          </a:solidFill>
          <a:ln w="190500" cap="rnd">
            <a:solidFill>
              <a:srgbClr val="FFFFFF"/>
            </a:solidFill>
          </a:ln>
          <a:effectLst>
            <a:outerShdw blurRad="50000" algn="tl" rotWithShape="0">
              <a:srgbClr val="000000">
                <a:alpha val="41000"/>
              </a:srgbClr>
            </a:outerShdw>
          </a:effectLst>
          <a:scene3d>
            <a:camera prst="orthographicFront"/>
            <a:lightRig rig="twoPt" dir="t">
              <a:rot lat="0" lon="0" rev="7800000"/>
            </a:lightRig>
          </a:scene3d>
          <a:sp3d contourW="6350">
            <a:bevelT w="50800" h="16510"/>
            <a:contourClr>
              <a:srgbClr val="C0C0C0"/>
            </a:contourClr>
          </a:sp3d>
        </p:spPr>
      </p:pic>
      <p:sp>
        <p:nvSpPr>
          <p:cNvPr id="11" name="Rectangle 10"/>
          <p:cNvSpPr/>
          <p:nvPr/>
        </p:nvSpPr>
        <p:spPr>
          <a:xfrm>
            <a:off x="152400" y="939225"/>
            <a:ext cx="8763000" cy="584775"/>
          </a:xfrm>
          <a:prstGeom prst="rect">
            <a:avLst/>
          </a:prstGeom>
        </p:spPr>
        <p:txBody>
          <a:bodyPr wrap="square">
            <a:spAutoFit/>
          </a:bodyPr>
          <a:lstStyle/>
          <a:p>
            <a:r>
              <a:rPr lang="en-US" sz="3200" dirty="0" smtClean="0">
                <a:solidFill>
                  <a:schemeClr val="bg1"/>
                </a:solidFill>
              </a:rPr>
              <a:t>How can I safely repaint over lead-based paint?</a:t>
            </a:r>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3556" name="Picture 4" descr="http://www.leadsafetraining.org/npca/IMAGES/containment.jpg"/>
          <p:cNvPicPr>
            <a:picLocks noChangeAspect="1" noChangeArrowheads="1"/>
          </p:cNvPicPr>
          <p:nvPr/>
        </p:nvPicPr>
        <p:blipFill>
          <a:blip r:embed="rId2" cstate="print"/>
          <a:srcRect/>
          <a:stretch>
            <a:fillRect/>
          </a:stretch>
        </p:blipFill>
        <p:spPr bwMode="auto">
          <a:xfrm>
            <a:off x="6058300" y="4648200"/>
            <a:ext cx="2895600" cy="1911096"/>
          </a:xfrm>
          <a:prstGeom prst="rect">
            <a:avLst/>
          </a:prstGeom>
          <a:ln>
            <a:noFill/>
          </a:ln>
          <a:effectLst>
            <a:outerShdw blurRad="292100" dist="139700" dir="2700000" algn="tl" rotWithShape="0">
              <a:srgbClr val="333333">
                <a:alpha val="65000"/>
              </a:srgbClr>
            </a:outerShdw>
          </a:effectLst>
        </p:spPr>
      </p:pic>
      <p:sp>
        <p:nvSpPr>
          <p:cNvPr id="9" name="Rectangle 8"/>
          <p:cNvSpPr/>
          <p:nvPr/>
        </p:nvSpPr>
        <p:spPr>
          <a:xfrm>
            <a:off x="381000" y="1502688"/>
            <a:ext cx="8458200" cy="4093428"/>
          </a:xfrm>
          <a:prstGeom prst="rect">
            <a:avLst/>
          </a:prstGeom>
        </p:spPr>
        <p:txBody>
          <a:bodyPr wrap="square">
            <a:spAutoFit/>
          </a:bodyPr>
          <a:lstStyle/>
          <a:p>
            <a:pPr algn="just"/>
            <a:r>
              <a:rPr lang="en-US" sz="2000" dirty="0" smtClean="0"/>
              <a:t>You want to protect yourself, other occupants and all your belongings from lead dust. Surface preparation methods should include wet scrubbing (DO NOT DRY SAND, SCRAPE OR HEAT) the surface to prepare it to accept new paint.</a:t>
            </a:r>
          </a:p>
          <a:p>
            <a:pPr algn="just"/>
            <a:r>
              <a:rPr lang="en-US" sz="2000" dirty="0" smtClean="0"/>
              <a:t>Keep work area isolated. Keep children out of work area when working with lead-based paint. </a:t>
            </a:r>
          </a:p>
          <a:p>
            <a:pPr algn="just"/>
            <a:endParaRPr lang="en-US" sz="2000" dirty="0" smtClean="0"/>
          </a:p>
          <a:p>
            <a:pPr algn="just"/>
            <a:r>
              <a:rPr lang="en-US" sz="2000" dirty="0" smtClean="0"/>
              <a:t>When working outside, close all windows and doors before surface preparation. </a:t>
            </a:r>
          </a:p>
          <a:p>
            <a:pPr algn="just"/>
            <a:endParaRPr lang="en-US" sz="2000" dirty="0" smtClean="0"/>
          </a:p>
          <a:p>
            <a:pPr algn="just"/>
            <a:r>
              <a:rPr lang="en-US" sz="2000" dirty="0" smtClean="0"/>
              <a:t>When working inside, move everything out of the work area that can be moved. Cover everything else with plastic, especially doors and/or windows leading to other areas of the house. Containing the work area </a:t>
            </a:r>
          </a:p>
          <a:p>
            <a:pPr algn="just"/>
            <a:r>
              <a:rPr lang="en-US" sz="2000" dirty="0" smtClean="0"/>
              <a:t>makes easier cleanup and minimizes lead dust in </a:t>
            </a:r>
          </a:p>
          <a:p>
            <a:pPr algn="just"/>
            <a:r>
              <a:rPr lang="en-US" sz="2000" dirty="0" smtClean="0"/>
              <a:t>other areas. Work in small areas (one room at a time). </a:t>
            </a:r>
            <a:endParaRPr lang="en-US" sz="2000" dirty="0"/>
          </a:p>
        </p:txBody>
      </p:sp>
      <p:sp>
        <p:nvSpPr>
          <p:cNvPr id="10" name="Rectangle 9"/>
          <p:cNvSpPr/>
          <p:nvPr/>
        </p:nvSpPr>
        <p:spPr>
          <a:xfrm>
            <a:off x="152400" y="939225"/>
            <a:ext cx="8763000" cy="584775"/>
          </a:xfrm>
          <a:prstGeom prst="rect">
            <a:avLst/>
          </a:prstGeom>
        </p:spPr>
        <p:txBody>
          <a:bodyPr wrap="square">
            <a:spAutoFit/>
          </a:bodyPr>
          <a:lstStyle/>
          <a:p>
            <a:r>
              <a:rPr lang="en-US" sz="3200" dirty="0" smtClean="0">
                <a:solidFill>
                  <a:schemeClr val="bg1"/>
                </a:solidFill>
              </a:rPr>
              <a:t>How can I safely repaint over lead-based paint?</a:t>
            </a:r>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4579" name="Picture 3" descr="http://www.leadsafetraining.org/npca/IMAGES/INSPECT3.GIF"/>
          <p:cNvPicPr>
            <a:picLocks noChangeAspect="1" noChangeArrowheads="1"/>
          </p:cNvPicPr>
          <p:nvPr/>
        </p:nvPicPr>
        <p:blipFill>
          <a:blip r:embed="rId2" cstate="print"/>
          <a:srcRect/>
          <a:stretch>
            <a:fillRect/>
          </a:stretch>
        </p:blipFill>
        <p:spPr bwMode="auto">
          <a:xfrm>
            <a:off x="6096000" y="4324350"/>
            <a:ext cx="2705100" cy="2457450"/>
          </a:xfrm>
          <a:prstGeom prst="rect">
            <a:avLst/>
          </a:prstGeom>
          <a:noFill/>
        </p:spPr>
      </p:pic>
      <p:sp>
        <p:nvSpPr>
          <p:cNvPr id="8" name="Rectangle 7"/>
          <p:cNvSpPr/>
          <p:nvPr/>
        </p:nvSpPr>
        <p:spPr>
          <a:xfrm>
            <a:off x="457200" y="1523286"/>
            <a:ext cx="8229600" cy="3170099"/>
          </a:xfrm>
          <a:prstGeom prst="rect">
            <a:avLst/>
          </a:prstGeom>
        </p:spPr>
        <p:txBody>
          <a:bodyPr wrap="square">
            <a:spAutoFit/>
          </a:bodyPr>
          <a:lstStyle/>
          <a:p>
            <a:pPr algn="just"/>
            <a:r>
              <a:rPr lang="en-US" sz="2000" dirty="0" smtClean="0"/>
              <a:t>Mist the painted surfaces with water during any activities that disturb the paint, minimizing dust. </a:t>
            </a:r>
          </a:p>
          <a:p>
            <a:pPr algn="just"/>
            <a:r>
              <a:rPr lang="en-US" sz="2000" dirty="0" smtClean="0"/>
              <a:t>Promptly clean up any dust and debris that is generated with high efficiency particulate air (HEPA) vacuums and wet mop or clean with soap and water. Wear disposable gloves. Rinse the area with clean water. Change the water often to avoid putting lead dust back onto the surface. (Dirty water should be flushed down a toilet.)</a:t>
            </a:r>
          </a:p>
          <a:p>
            <a:pPr algn="just"/>
            <a:r>
              <a:rPr lang="en-US" sz="2000" dirty="0" smtClean="0"/>
              <a:t> </a:t>
            </a:r>
          </a:p>
          <a:p>
            <a:pPr algn="just"/>
            <a:r>
              <a:rPr lang="en-US" sz="2000" dirty="0" smtClean="0">
                <a:solidFill>
                  <a:srgbClr val="C00000"/>
                </a:solidFill>
              </a:rPr>
              <a:t>Wash hands and face as soon as you leave the work area. (Wash clothing separately from other laundry.)</a:t>
            </a:r>
            <a:endParaRPr lang="en-US" sz="2000" dirty="0">
              <a:solidFill>
                <a:srgbClr val="C00000"/>
              </a:solidFill>
            </a:endParaRPr>
          </a:p>
        </p:txBody>
      </p:sp>
      <p:sp>
        <p:nvSpPr>
          <p:cNvPr id="9" name="Rectangle 8"/>
          <p:cNvSpPr/>
          <p:nvPr/>
        </p:nvSpPr>
        <p:spPr>
          <a:xfrm>
            <a:off x="152400" y="939225"/>
            <a:ext cx="8763000" cy="584775"/>
          </a:xfrm>
          <a:prstGeom prst="rect">
            <a:avLst/>
          </a:prstGeom>
        </p:spPr>
        <p:txBody>
          <a:bodyPr wrap="square">
            <a:spAutoFit/>
          </a:bodyPr>
          <a:lstStyle/>
          <a:p>
            <a:r>
              <a:rPr lang="en-US" sz="3200" dirty="0" smtClean="0">
                <a:solidFill>
                  <a:schemeClr val="bg1"/>
                </a:solidFill>
              </a:rPr>
              <a:t>How can I safely repaint over lead-based paint?</a:t>
            </a:r>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81000" y="2514600"/>
            <a:ext cx="8153400" cy="3693319"/>
          </a:xfrm>
          <a:prstGeom prst="rect">
            <a:avLst/>
          </a:prstGeom>
        </p:spPr>
        <p:txBody>
          <a:bodyPr wrap="square">
            <a:spAutoFit/>
          </a:bodyPr>
          <a:lstStyle/>
          <a:p>
            <a:pPr algn="ctr"/>
            <a:r>
              <a:rPr lang="en-US" dirty="0" smtClean="0"/>
              <a:t>National Lead Information Center has a toll free number where you can get information at 1-800-424-LEAD. Many local health departments have information on lead. </a:t>
            </a:r>
          </a:p>
          <a:p>
            <a:pPr algn="ctr"/>
            <a:r>
              <a:rPr lang="en-US" dirty="0" smtClean="0"/>
              <a:t>There are numerous resources on-line:</a:t>
            </a:r>
          </a:p>
          <a:p>
            <a:pPr algn="ctr"/>
            <a:r>
              <a:rPr lang="en-US" dirty="0" smtClean="0"/>
              <a:t>United States Department of Housing and Urban Development: www.hud.gov</a:t>
            </a:r>
            <a:br>
              <a:rPr lang="en-US" dirty="0" smtClean="0"/>
            </a:br>
            <a:r>
              <a:rPr lang="en-US" dirty="0" smtClean="0"/>
              <a:t>Clear Corps: www.clearcorps.org</a:t>
            </a:r>
            <a:br>
              <a:rPr lang="en-US" dirty="0" smtClean="0"/>
            </a:br>
            <a:r>
              <a:rPr lang="en-US" dirty="0" smtClean="0"/>
              <a:t>Environmental Protection Agency: www.epa.gov</a:t>
            </a:r>
            <a:br>
              <a:rPr lang="en-US" dirty="0" smtClean="0"/>
            </a:br>
            <a:r>
              <a:rPr lang="en-US" dirty="0" smtClean="0"/>
              <a:t>National Paint and Coatings Association: www.paint.org</a:t>
            </a:r>
            <a:br>
              <a:rPr lang="en-US" dirty="0" smtClean="0"/>
            </a:br>
            <a:r>
              <a:rPr lang="en-US" dirty="0" smtClean="0"/>
              <a:t>Consumer Product Safety Commission: www.cpsc.gov</a:t>
            </a:r>
            <a:br>
              <a:rPr lang="en-US" dirty="0" smtClean="0"/>
            </a:br>
            <a:r>
              <a:rPr lang="en-US" dirty="0" smtClean="0"/>
              <a:t>Lead Listing: www.leadlisting.org </a:t>
            </a:r>
            <a:br>
              <a:rPr lang="en-US" dirty="0" smtClean="0"/>
            </a:br>
            <a:r>
              <a:rPr lang="en-US" dirty="0" smtClean="0"/>
              <a:t>Center for Disease Control: www.cdc.gov</a:t>
            </a:r>
            <a:br>
              <a:rPr lang="en-US" dirty="0" smtClean="0"/>
            </a:br>
            <a:r>
              <a:rPr lang="en-US" dirty="0" smtClean="0"/>
              <a:t>Paint and Coatings Industry Information Center: www.paintinfo.org</a:t>
            </a:r>
          </a:p>
          <a:p>
            <a:pPr algn="ctr"/>
            <a:r>
              <a:rPr lang="en-US" dirty="0" smtClean="0"/>
              <a:t>Or use your favorite search engine and search on “Lead-Based Paint”</a:t>
            </a:r>
            <a:endParaRPr lang="en-US" dirty="0"/>
          </a:p>
        </p:txBody>
      </p:sp>
      <p:pic>
        <p:nvPicPr>
          <p:cNvPr id="25603" name="Picture 3" descr="http://www.leadsafetraining.org/npca/images/logos.gif"/>
          <p:cNvPicPr>
            <a:picLocks noChangeAspect="1" noChangeArrowheads="1"/>
          </p:cNvPicPr>
          <p:nvPr/>
        </p:nvPicPr>
        <p:blipFill>
          <a:blip r:embed="rId2" cstate="print"/>
          <a:srcRect/>
          <a:stretch>
            <a:fillRect/>
          </a:stretch>
        </p:blipFill>
        <p:spPr bwMode="auto">
          <a:xfrm>
            <a:off x="1143000" y="1524000"/>
            <a:ext cx="6648450" cy="916647"/>
          </a:xfrm>
          <a:prstGeom prst="rect">
            <a:avLst/>
          </a:prstGeom>
          <a:noFill/>
        </p:spPr>
      </p:pic>
      <p:sp>
        <p:nvSpPr>
          <p:cNvPr id="11" name="Rectangle 10"/>
          <p:cNvSpPr/>
          <p:nvPr/>
        </p:nvSpPr>
        <p:spPr>
          <a:xfrm>
            <a:off x="152400" y="939225"/>
            <a:ext cx="8763000" cy="584775"/>
          </a:xfrm>
          <a:prstGeom prst="rect">
            <a:avLst/>
          </a:prstGeom>
        </p:spPr>
        <p:txBody>
          <a:bodyPr wrap="square">
            <a:spAutoFit/>
          </a:bodyPr>
          <a:lstStyle/>
          <a:p>
            <a:r>
              <a:rPr lang="en-US" sz="3200" dirty="0" smtClean="0">
                <a:solidFill>
                  <a:schemeClr val="bg1"/>
                </a:solidFill>
              </a:rPr>
              <a:t>Where can I go for more information?</a:t>
            </a:r>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6627" name="Picture 3" descr="http://www.leadsafetraining.org/npca/images/Lead-Poisoning-Air2.jpg"/>
          <p:cNvPicPr>
            <a:picLocks noChangeAspect="1" noChangeArrowheads="1"/>
          </p:cNvPicPr>
          <p:nvPr/>
        </p:nvPicPr>
        <p:blipFill>
          <a:blip r:embed="rId2" cstate="print"/>
          <a:srcRect/>
          <a:stretch>
            <a:fillRect/>
          </a:stretch>
        </p:blipFill>
        <p:spPr bwMode="auto">
          <a:xfrm>
            <a:off x="6019800" y="1876425"/>
            <a:ext cx="2857500" cy="1933575"/>
          </a:xfrm>
          <a:prstGeom prst="ellipse">
            <a:avLst/>
          </a:prstGeom>
          <a:ln>
            <a:noFill/>
          </a:ln>
          <a:effectLst>
            <a:softEdge rad="112500"/>
          </a:effectLst>
        </p:spPr>
      </p:pic>
      <p:sp>
        <p:nvSpPr>
          <p:cNvPr id="8" name="Rectangle 7"/>
          <p:cNvSpPr/>
          <p:nvPr/>
        </p:nvSpPr>
        <p:spPr>
          <a:xfrm>
            <a:off x="228600" y="1600200"/>
            <a:ext cx="5867400" cy="3785652"/>
          </a:xfrm>
          <a:prstGeom prst="rect">
            <a:avLst/>
          </a:prstGeom>
        </p:spPr>
        <p:txBody>
          <a:bodyPr wrap="square">
            <a:spAutoFit/>
          </a:bodyPr>
          <a:lstStyle/>
          <a:p>
            <a:pPr algn="ctr"/>
            <a:r>
              <a:rPr lang="en-US" sz="2000" dirty="0" smtClean="0"/>
              <a:t>What to do if you suspect overexposure? </a:t>
            </a:r>
          </a:p>
          <a:p>
            <a:r>
              <a:rPr lang="en-US" sz="2000" dirty="0" smtClean="0"/>
              <a:t>If you suspect your child has been lead poisoned or has an elevated blood lead level, you should do the following:</a:t>
            </a:r>
          </a:p>
          <a:p>
            <a:pPr marL="231775">
              <a:buFont typeface="Courier New" pitchFamily="49" charset="0"/>
              <a:buChar char="o"/>
            </a:pPr>
            <a:r>
              <a:rPr lang="en-US" sz="2000" dirty="0" smtClean="0"/>
              <a:t>Take him/her to your local health care provider or health department and ask for a lead screening  </a:t>
            </a:r>
          </a:p>
          <a:p>
            <a:pPr marL="231775">
              <a:buFont typeface="Courier New" pitchFamily="49" charset="0"/>
              <a:buChar char="o"/>
            </a:pPr>
            <a:r>
              <a:rPr lang="en-US" sz="2000" dirty="0" smtClean="0"/>
              <a:t>Contact your local health department</a:t>
            </a:r>
          </a:p>
          <a:p>
            <a:pPr algn="ctr"/>
            <a:endParaRPr lang="en-US" sz="2000" dirty="0" smtClean="0"/>
          </a:p>
          <a:p>
            <a:pPr algn="ctr"/>
            <a:r>
              <a:rPr lang="en-US" sz="2000" dirty="0" smtClean="0"/>
              <a:t>What to do if you suspect LBP at the job site? </a:t>
            </a:r>
          </a:p>
          <a:p>
            <a:r>
              <a:rPr lang="en-US" sz="2000" dirty="0" smtClean="0"/>
              <a:t>If you have questions about LBP on the job ASK your supervisor.  If they don’t know they will find out for you.</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7651" name="Picture 3" descr="http://www.leadsafetraining.org/npca/images/child1.jpg"/>
          <p:cNvPicPr>
            <a:picLocks noChangeAspect="1" noChangeArrowheads="1"/>
          </p:cNvPicPr>
          <p:nvPr/>
        </p:nvPicPr>
        <p:blipFill>
          <a:blip r:embed="rId2" cstate="print"/>
          <a:srcRect/>
          <a:stretch>
            <a:fillRect/>
          </a:stretch>
        </p:blipFill>
        <p:spPr bwMode="auto">
          <a:xfrm>
            <a:off x="1371600" y="2590800"/>
            <a:ext cx="2419350" cy="2628900"/>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pic>
        <p:nvPicPr>
          <p:cNvPr id="27652" name="Picture 4" descr="http://www.leadsafetraining.org/npca/images/child2.jpg"/>
          <p:cNvPicPr>
            <a:picLocks noChangeAspect="1" noChangeArrowheads="1"/>
          </p:cNvPicPr>
          <p:nvPr/>
        </p:nvPicPr>
        <p:blipFill>
          <a:blip r:embed="rId3" cstate="print"/>
          <a:srcRect/>
          <a:stretch>
            <a:fillRect/>
          </a:stretch>
        </p:blipFill>
        <p:spPr bwMode="auto">
          <a:xfrm>
            <a:off x="5334000" y="2590800"/>
            <a:ext cx="2324100" cy="2628900"/>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sp>
        <p:nvSpPr>
          <p:cNvPr id="9" name="Rectangle 8"/>
          <p:cNvSpPr/>
          <p:nvPr/>
        </p:nvSpPr>
        <p:spPr>
          <a:xfrm>
            <a:off x="304800" y="1600200"/>
            <a:ext cx="8458200" cy="461665"/>
          </a:xfrm>
          <a:prstGeom prst="rect">
            <a:avLst/>
          </a:prstGeom>
        </p:spPr>
        <p:txBody>
          <a:bodyPr wrap="square">
            <a:spAutoFit/>
          </a:bodyPr>
          <a:lstStyle/>
          <a:p>
            <a:r>
              <a:rPr lang="en-US" sz="2400" i="1" dirty="0" smtClean="0"/>
              <a:t>Any</a:t>
            </a:r>
            <a:r>
              <a:rPr lang="en-US" sz="2400" dirty="0" smtClean="0"/>
              <a:t> child and any person from </a:t>
            </a:r>
            <a:r>
              <a:rPr lang="en-US" sz="2400" i="1" dirty="0" smtClean="0"/>
              <a:t>any</a:t>
            </a:r>
            <a:r>
              <a:rPr lang="en-US" sz="2400" dirty="0" smtClean="0"/>
              <a:t> background can be affected</a:t>
            </a:r>
            <a:endParaRPr lang="en-US" sz="2400" dirty="0"/>
          </a:p>
        </p:txBody>
      </p:sp>
      <p:sp>
        <p:nvSpPr>
          <p:cNvPr id="10" name="Rectangle 9"/>
          <p:cNvSpPr/>
          <p:nvPr/>
        </p:nvSpPr>
        <p:spPr>
          <a:xfrm>
            <a:off x="152400" y="939225"/>
            <a:ext cx="8763000" cy="584775"/>
          </a:xfrm>
          <a:prstGeom prst="rect">
            <a:avLst/>
          </a:prstGeom>
        </p:spPr>
        <p:txBody>
          <a:bodyPr wrap="square">
            <a:spAutoFit/>
          </a:bodyPr>
          <a:lstStyle/>
          <a:p>
            <a:r>
              <a:rPr lang="en-US" sz="3200" dirty="0" smtClean="0">
                <a:solidFill>
                  <a:schemeClr val="bg1"/>
                </a:solidFill>
              </a:rPr>
              <a:t>Who is affected the most?</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buFont typeface="Courier New" pitchFamily="49" charset="0"/>
              <a:buChar char="o"/>
            </a:pPr>
            <a:r>
              <a:rPr lang="en-US" dirty="0" smtClean="0"/>
              <a:t>What is lead-based paint?  </a:t>
            </a:r>
          </a:p>
          <a:p>
            <a:pPr>
              <a:buFont typeface="Courier New" pitchFamily="49" charset="0"/>
              <a:buChar char="o"/>
            </a:pPr>
            <a:r>
              <a:rPr lang="en-US" dirty="0" smtClean="0"/>
              <a:t>The presence of lead in paint is often determined by a laboratory analysis of a paint "chip" sample. A trained inspector can also use a special instrument (XRF) to immediately identify lead in paint.</a:t>
            </a:r>
          </a:p>
        </p:txBody>
      </p:sp>
      <p:pic>
        <p:nvPicPr>
          <p:cNvPr id="3074" name="Picture 2" descr="NITON XLp Lead Paint Analyzer"/>
          <p:cNvPicPr>
            <a:picLocks noChangeAspect="1" noChangeArrowheads="1"/>
          </p:cNvPicPr>
          <p:nvPr/>
        </p:nvPicPr>
        <p:blipFill>
          <a:blip r:embed="rId2" cstate="print"/>
          <a:srcRect/>
          <a:stretch>
            <a:fillRect/>
          </a:stretch>
        </p:blipFill>
        <p:spPr bwMode="auto">
          <a:xfrm>
            <a:off x="6019800" y="4267200"/>
            <a:ext cx="2657475" cy="2008802"/>
          </a:xfrm>
          <a:prstGeom prst="rect">
            <a:avLst/>
          </a:prstGeom>
          <a:noFill/>
        </p:spPr>
      </p:pic>
      <p:sp>
        <p:nvSpPr>
          <p:cNvPr id="5" name="Rectangle 4"/>
          <p:cNvSpPr/>
          <p:nvPr/>
        </p:nvSpPr>
        <p:spPr>
          <a:xfrm>
            <a:off x="152400" y="939225"/>
            <a:ext cx="8763000" cy="584775"/>
          </a:xfrm>
          <a:prstGeom prst="rect">
            <a:avLst/>
          </a:prstGeom>
        </p:spPr>
        <p:txBody>
          <a:bodyPr wrap="square">
            <a:spAutoFit/>
          </a:bodyPr>
          <a:lstStyle/>
          <a:p>
            <a:r>
              <a:rPr lang="en-US" sz="3200" dirty="0" smtClean="0">
                <a:solidFill>
                  <a:schemeClr val="bg1"/>
                </a:solidFill>
              </a:rPr>
              <a:t>What is lead-based paint?</a:t>
            </a:r>
            <a:r>
              <a:rPr lang="en-US" dirty="0" smtClean="0"/>
              <a:t> </a:t>
            </a:r>
            <a:endParaRPr lang="en-US" dirty="0"/>
          </a:p>
        </p:txBody>
      </p:sp>
      <p:sp>
        <p:nvSpPr>
          <p:cNvPr id="6" name="Rectangle 5"/>
          <p:cNvSpPr/>
          <p:nvPr/>
        </p:nvSpPr>
        <p:spPr>
          <a:xfrm>
            <a:off x="6271668" y="6107668"/>
            <a:ext cx="2180853" cy="369332"/>
          </a:xfrm>
          <a:prstGeom prst="rect">
            <a:avLst/>
          </a:prstGeom>
        </p:spPr>
        <p:txBody>
          <a:bodyPr wrap="none">
            <a:spAutoFit/>
          </a:bodyPr>
          <a:lstStyle/>
          <a:p>
            <a:r>
              <a:rPr lang="en-US" dirty="0" smtClean="0"/>
              <a:t>XRF Sampling  Device</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0"/>
            <a:ext cx="8305800" cy="2438399"/>
          </a:xfrm>
        </p:spPr>
        <p:txBody>
          <a:bodyPr>
            <a:normAutofit fontScale="70000" lnSpcReduction="20000"/>
          </a:bodyPr>
          <a:lstStyle/>
          <a:p>
            <a:pPr>
              <a:buFont typeface="Courier New" pitchFamily="49" charset="0"/>
              <a:buChar char="o"/>
            </a:pPr>
            <a:r>
              <a:rPr lang="en-US" i="1" dirty="0" smtClean="0"/>
              <a:t>There are over 64 million homes in the US that contain lead-based paint. The vast majority of homes built prior to 1950 contain lead-based paint. HUD and EPA assume that if a house was built after 1978 it does not contain lead based paint, because lead was banned in consumer paint products in 1978.  </a:t>
            </a:r>
          </a:p>
          <a:p>
            <a:pPr>
              <a:buNone/>
            </a:pPr>
            <a:endParaRPr lang="en-US" dirty="0" smtClean="0"/>
          </a:p>
          <a:p>
            <a:pPr>
              <a:buFont typeface="Courier New" pitchFamily="49" charset="0"/>
              <a:buChar char="o"/>
            </a:pPr>
            <a:r>
              <a:rPr lang="en-US" dirty="0" smtClean="0"/>
              <a:t>Typically lead-based paint can be found on any painted surface inside or outside the home: </a:t>
            </a:r>
          </a:p>
          <a:p>
            <a:pPr>
              <a:buNone/>
            </a:pPr>
            <a:endParaRPr lang="en-US" dirty="0"/>
          </a:p>
        </p:txBody>
      </p:sp>
      <p:sp>
        <p:nvSpPr>
          <p:cNvPr id="4" name="Rectangle 3"/>
          <p:cNvSpPr/>
          <p:nvPr/>
        </p:nvSpPr>
        <p:spPr>
          <a:xfrm>
            <a:off x="152400" y="939225"/>
            <a:ext cx="8763000" cy="584775"/>
          </a:xfrm>
          <a:prstGeom prst="rect">
            <a:avLst/>
          </a:prstGeom>
        </p:spPr>
        <p:txBody>
          <a:bodyPr wrap="square">
            <a:spAutoFit/>
          </a:bodyPr>
          <a:lstStyle/>
          <a:p>
            <a:r>
              <a:rPr lang="en-US" sz="3200" dirty="0" smtClean="0">
                <a:solidFill>
                  <a:schemeClr val="bg1"/>
                </a:solidFill>
              </a:rPr>
              <a:t>Where is lead-based paint found?</a:t>
            </a:r>
            <a:r>
              <a:rPr lang="en-US" dirty="0" smtClean="0"/>
              <a:t> </a:t>
            </a:r>
            <a:endParaRPr lang="en-US" dirty="0"/>
          </a:p>
        </p:txBody>
      </p:sp>
      <p:sp>
        <p:nvSpPr>
          <p:cNvPr id="6" name="Rectangle 5"/>
          <p:cNvSpPr/>
          <p:nvPr/>
        </p:nvSpPr>
        <p:spPr>
          <a:xfrm>
            <a:off x="914400" y="3962400"/>
            <a:ext cx="3429000" cy="2031325"/>
          </a:xfrm>
          <a:prstGeom prst="rect">
            <a:avLst/>
          </a:prstGeom>
        </p:spPr>
        <p:txBody>
          <a:bodyPr wrap="square">
            <a:spAutoFit/>
          </a:bodyPr>
          <a:lstStyle/>
          <a:p>
            <a:r>
              <a:rPr lang="en-US" dirty="0" smtClean="0"/>
              <a:t>Interior	 </a:t>
            </a:r>
          </a:p>
          <a:p>
            <a:pPr marL="231775">
              <a:buFont typeface="Arial" pitchFamily="34" charset="0"/>
              <a:buChar char="•"/>
            </a:pPr>
            <a:r>
              <a:rPr lang="en-US" dirty="0" smtClean="0"/>
              <a:t>Walls </a:t>
            </a:r>
          </a:p>
          <a:p>
            <a:pPr marL="231775">
              <a:buFont typeface="Arial" pitchFamily="34" charset="0"/>
              <a:buChar char="•"/>
            </a:pPr>
            <a:r>
              <a:rPr lang="en-US" dirty="0" smtClean="0"/>
              <a:t>Floors </a:t>
            </a:r>
          </a:p>
          <a:p>
            <a:pPr marL="231775">
              <a:buFont typeface="Arial" pitchFamily="34" charset="0"/>
              <a:buChar char="•"/>
            </a:pPr>
            <a:r>
              <a:rPr lang="en-US" dirty="0" smtClean="0"/>
              <a:t>Ceilings </a:t>
            </a:r>
          </a:p>
          <a:p>
            <a:pPr marL="231775">
              <a:buFont typeface="Arial" pitchFamily="34" charset="0"/>
              <a:buChar char="•"/>
            </a:pPr>
            <a:r>
              <a:rPr lang="en-US" dirty="0" smtClean="0"/>
              <a:t>Stairs,Doors,Trim</a:t>
            </a:r>
            <a:endParaRPr lang="en-US" dirty="0" smtClean="0"/>
          </a:p>
          <a:p>
            <a:pPr marL="231775">
              <a:buFont typeface="Arial" pitchFamily="34" charset="0"/>
              <a:buChar char="•"/>
            </a:pPr>
            <a:r>
              <a:rPr lang="en-US" dirty="0" smtClean="0"/>
              <a:t>Windows (wells, sills, troughs, trim) </a:t>
            </a:r>
          </a:p>
        </p:txBody>
      </p:sp>
      <p:sp>
        <p:nvSpPr>
          <p:cNvPr id="7" name="Rectangle 6"/>
          <p:cNvSpPr/>
          <p:nvPr/>
        </p:nvSpPr>
        <p:spPr>
          <a:xfrm>
            <a:off x="4800600" y="3962400"/>
            <a:ext cx="3429000" cy="1754326"/>
          </a:xfrm>
          <a:prstGeom prst="rect">
            <a:avLst/>
          </a:prstGeom>
        </p:spPr>
        <p:txBody>
          <a:bodyPr wrap="square">
            <a:spAutoFit/>
          </a:bodyPr>
          <a:lstStyle/>
          <a:p>
            <a:r>
              <a:rPr lang="en-US" dirty="0" smtClean="0"/>
              <a:t>Exterior</a:t>
            </a:r>
            <a:r>
              <a:rPr lang="en-US" dirty="0" smtClean="0"/>
              <a:t>	 </a:t>
            </a:r>
          </a:p>
          <a:p>
            <a:pPr marL="231775">
              <a:buFont typeface="Arial" pitchFamily="34" charset="0"/>
              <a:buChar char="•"/>
            </a:pPr>
            <a:r>
              <a:rPr lang="en-US" dirty="0" smtClean="0"/>
              <a:t>Siding</a:t>
            </a:r>
            <a:endParaRPr lang="en-US" dirty="0" smtClean="0"/>
          </a:p>
          <a:p>
            <a:pPr marL="231775">
              <a:buFont typeface="Arial" pitchFamily="34" charset="0"/>
              <a:buChar char="•"/>
            </a:pPr>
            <a:r>
              <a:rPr lang="en-US" dirty="0" smtClean="0"/>
              <a:t>Porches (floors, columns, railings and steps</a:t>
            </a:r>
            <a:endParaRPr lang="en-US" dirty="0" smtClean="0"/>
          </a:p>
          <a:p>
            <a:pPr marL="231775">
              <a:buFont typeface="Arial" pitchFamily="34" charset="0"/>
              <a:buChar char="•"/>
            </a:pPr>
            <a:r>
              <a:rPr lang="en-US" dirty="0" smtClean="0"/>
              <a:t>Trim</a:t>
            </a:r>
            <a:endParaRPr lang="en-US" dirty="0" smtClean="0"/>
          </a:p>
          <a:p>
            <a:pPr marL="231775">
              <a:buFont typeface="Arial" pitchFamily="34" charset="0"/>
              <a:buChar char="•"/>
            </a:pPr>
            <a:r>
              <a:rPr lang="en-US" dirty="0" smtClean="0"/>
              <a:t>Soil</a:t>
            </a:r>
          </a:p>
        </p:txBody>
      </p:sp>
      <p:pic>
        <p:nvPicPr>
          <p:cNvPr id="8" name="Picture 2054" descr="PH03537I"/>
          <p:cNvPicPr>
            <a:picLocks noChangeAspect="1" noChangeArrowheads="1"/>
          </p:cNvPicPr>
          <p:nvPr/>
        </p:nvPicPr>
        <p:blipFill>
          <a:blip r:embed="rId2" cstate="print"/>
          <a:srcRect/>
          <a:stretch>
            <a:fillRect/>
          </a:stretch>
        </p:blipFill>
        <p:spPr bwMode="auto">
          <a:xfrm>
            <a:off x="6477000" y="4876800"/>
            <a:ext cx="2590800" cy="1814391"/>
          </a:xfrm>
          <a:prstGeom prst="ellipse">
            <a:avLst/>
          </a:prstGeom>
          <a:ln>
            <a:noFill/>
          </a:ln>
          <a:effectLst>
            <a:softEdge rad="112500"/>
          </a:effectLst>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descr="http://www.leadsafetraining.org/npca/images/house.jpg"/>
          <p:cNvPicPr>
            <a:picLocks noChangeAspect="1" noChangeArrowheads="1"/>
          </p:cNvPicPr>
          <p:nvPr/>
        </p:nvPicPr>
        <p:blipFill>
          <a:blip r:embed="rId2" cstate="print"/>
          <a:srcRect/>
          <a:stretch>
            <a:fillRect/>
          </a:stretch>
        </p:blipFill>
        <p:spPr bwMode="auto">
          <a:xfrm>
            <a:off x="2390775" y="3771900"/>
            <a:ext cx="3095625" cy="2933700"/>
          </a:xfrm>
          <a:prstGeom prst="rect">
            <a:avLst/>
          </a:prstGeom>
          <a:noFill/>
        </p:spPr>
      </p:pic>
      <p:pic>
        <p:nvPicPr>
          <p:cNvPr id="1028" name="Picture 4" descr="http://www.leadsafetraining.org/npca/images/interior.jpg"/>
          <p:cNvPicPr>
            <a:picLocks noChangeAspect="1" noChangeArrowheads="1"/>
          </p:cNvPicPr>
          <p:nvPr/>
        </p:nvPicPr>
        <p:blipFill>
          <a:blip r:embed="rId3" cstate="print"/>
          <a:srcRect/>
          <a:stretch>
            <a:fillRect/>
          </a:stretch>
        </p:blipFill>
        <p:spPr bwMode="auto">
          <a:xfrm>
            <a:off x="6019800" y="1600200"/>
            <a:ext cx="3095625" cy="3038475"/>
          </a:xfrm>
          <a:prstGeom prst="rect">
            <a:avLst/>
          </a:prstGeom>
          <a:noFill/>
        </p:spPr>
      </p:pic>
      <p:pic>
        <p:nvPicPr>
          <p:cNvPr id="1029" name="Picture 5" descr="http://www.leadsafetraining.org/npca/images/bike.jpg"/>
          <p:cNvPicPr>
            <a:picLocks noChangeAspect="1" noChangeArrowheads="1"/>
          </p:cNvPicPr>
          <p:nvPr/>
        </p:nvPicPr>
        <p:blipFill>
          <a:blip r:embed="rId4" cstate="print"/>
          <a:srcRect/>
          <a:stretch>
            <a:fillRect/>
          </a:stretch>
        </p:blipFill>
        <p:spPr bwMode="auto">
          <a:xfrm>
            <a:off x="152400" y="1524000"/>
            <a:ext cx="4048125" cy="1781175"/>
          </a:xfrm>
          <a:prstGeom prst="rect">
            <a:avLst/>
          </a:prstGeom>
          <a:noFill/>
        </p:spPr>
      </p:pic>
      <p:sp>
        <p:nvSpPr>
          <p:cNvPr id="13" name="Rectangle 12"/>
          <p:cNvSpPr/>
          <p:nvPr/>
        </p:nvSpPr>
        <p:spPr>
          <a:xfrm>
            <a:off x="152400" y="939225"/>
            <a:ext cx="8763000" cy="584775"/>
          </a:xfrm>
          <a:prstGeom prst="rect">
            <a:avLst/>
          </a:prstGeom>
        </p:spPr>
        <p:txBody>
          <a:bodyPr wrap="square">
            <a:spAutoFit/>
          </a:bodyPr>
          <a:lstStyle/>
          <a:p>
            <a:r>
              <a:rPr lang="en-US" sz="3200" dirty="0" smtClean="0">
                <a:solidFill>
                  <a:schemeClr val="bg1"/>
                </a:solidFill>
              </a:rPr>
              <a:t>Where is lead-based paint found?</a:t>
            </a:r>
            <a:r>
              <a:rPr lang="en-US" dirty="0" smtClean="0"/>
              <a:t> </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81000" y="1524000"/>
            <a:ext cx="7696200" cy="4524315"/>
          </a:xfrm>
          <a:prstGeom prst="rect">
            <a:avLst/>
          </a:prstGeom>
        </p:spPr>
        <p:txBody>
          <a:bodyPr wrap="square">
            <a:spAutoFit/>
          </a:bodyPr>
          <a:lstStyle/>
          <a:p>
            <a:r>
              <a:rPr lang="en-US" sz="2400" dirty="0" smtClean="0"/>
              <a:t>The presence of lead in paint does not automatically signify a hazard. However, there are instances when lead paint is hazardous. For instance flaking, blistering, chalking, or peeling paint can fall off in the form of paint chips and contaminate surfaces inside the house. Lead dust can be caused by impact and friction surfaces as well as renovation/remodeling activities. Dust is </a:t>
            </a:r>
          </a:p>
          <a:p>
            <a:r>
              <a:rPr lang="en-US" sz="2400" dirty="0" smtClean="0"/>
              <a:t>the primary health threat. </a:t>
            </a:r>
          </a:p>
          <a:p>
            <a:endParaRPr lang="en-US" sz="2400" dirty="0" smtClean="0"/>
          </a:p>
          <a:p>
            <a:r>
              <a:rPr lang="en-US" sz="2400" dirty="0" smtClean="0"/>
              <a:t>Exterior paint that is flaking or peeling</a:t>
            </a:r>
          </a:p>
          <a:p>
            <a:r>
              <a:rPr lang="en-US" sz="2400" dirty="0" smtClean="0"/>
              <a:t> can get into the soil and pose a health</a:t>
            </a:r>
          </a:p>
          <a:p>
            <a:r>
              <a:rPr lang="en-US" sz="2400" dirty="0" smtClean="0"/>
              <a:t> threat to children’s play areas.</a:t>
            </a:r>
            <a:endParaRPr lang="en-US" sz="2400" dirty="0"/>
          </a:p>
        </p:txBody>
      </p:sp>
      <p:pic>
        <p:nvPicPr>
          <p:cNvPr id="8195" name="Picture 3" descr="http://www.leadsafetraining.org/npca/images/inspect6.jpg"/>
          <p:cNvPicPr>
            <a:picLocks noChangeAspect="1" noChangeArrowheads="1"/>
          </p:cNvPicPr>
          <p:nvPr/>
        </p:nvPicPr>
        <p:blipFill>
          <a:blip r:embed="rId2" cstate="print"/>
          <a:srcRect/>
          <a:stretch>
            <a:fillRect/>
          </a:stretch>
        </p:blipFill>
        <p:spPr bwMode="auto">
          <a:xfrm>
            <a:off x="5383911" y="3733800"/>
            <a:ext cx="3531489" cy="2362200"/>
          </a:xfrm>
          <a:prstGeom prst="roundRect">
            <a:avLst>
              <a:gd name="adj" fmla="val 16667"/>
            </a:avLst>
          </a:prstGeom>
          <a:ln>
            <a:noFill/>
          </a:ln>
          <a:effectLst>
            <a:outerShdw blurRad="152400" dist="12000" dir="900000" sy="98000" kx="110000" ky="200000" algn="tl" rotWithShape="0">
              <a:srgbClr val="000000">
                <a:alpha val="30000"/>
              </a:srgbClr>
            </a:outerShdw>
          </a:effectLst>
          <a:scene3d>
            <a:camera prst="perspectiveRelaxed">
              <a:rot lat="19800000" lon="1200000" rev="20820000"/>
            </a:camera>
            <a:lightRig rig="threePt" dir="t"/>
          </a:scene3d>
          <a:sp3d contourW="6350" prstMaterial="matte">
            <a:bevelT w="101600" h="101600"/>
            <a:contourClr>
              <a:srgbClr val="969696"/>
            </a:contourClr>
          </a:sp3d>
        </p:spPr>
      </p:pic>
      <p:sp>
        <p:nvSpPr>
          <p:cNvPr id="9" name="Rectangle 8"/>
          <p:cNvSpPr/>
          <p:nvPr/>
        </p:nvSpPr>
        <p:spPr>
          <a:xfrm>
            <a:off x="152400" y="939225"/>
            <a:ext cx="8763000" cy="584775"/>
          </a:xfrm>
          <a:prstGeom prst="rect">
            <a:avLst/>
          </a:prstGeom>
        </p:spPr>
        <p:txBody>
          <a:bodyPr wrap="square">
            <a:spAutoFit/>
          </a:bodyPr>
          <a:lstStyle/>
          <a:p>
            <a:r>
              <a:rPr lang="en-US" sz="3200" dirty="0" smtClean="0">
                <a:solidFill>
                  <a:schemeClr val="bg1"/>
                </a:solidFill>
              </a:rPr>
              <a:t>When is lead-based paint hazardous?</a:t>
            </a:r>
            <a:r>
              <a:rPr lang="en-US" dirty="0" smtClean="0"/>
              <a:t> </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 y="1752600"/>
            <a:ext cx="8458200" cy="1938992"/>
          </a:xfrm>
          <a:prstGeom prst="rect">
            <a:avLst/>
          </a:prstGeom>
        </p:spPr>
        <p:txBody>
          <a:bodyPr wrap="square">
            <a:spAutoFit/>
          </a:bodyPr>
          <a:lstStyle/>
          <a:p>
            <a:r>
              <a:rPr lang="en-US" sz="2400" dirty="0" smtClean="0"/>
              <a:t>Maintaining painted surfaces, interior and exterior, in an intact state (no peeling, chipping, or chalking) especially friction and impact surfaces is extremely important to keep lead hazards to a minimum. Activities that disturb lead-based paint can cause lead dust hazards.</a:t>
            </a:r>
            <a:endParaRPr lang="en-US" sz="2400" dirty="0"/>
          </a:p>
        </p:txBody>
      </p:sp>
      <p:pic>
        <p:nvPicPr>
          <p:cNvPr id="18435" name="Picture 3" descr="http://www.leadsafetraining.org/npca/images/peel1.jpg"/>
          <p:cNvPicPr>
            <a:picLocks noChangeAspect="1" noChangeArrowheads="1"/>
          </p:cNvPicPr>
          <p:nvPr/>
        </p:nvPicPr>
        <p:blipFill>
          <a:blip r:embed="rId2" cstate="print"/>
          <a:srcRect/>
          <a:stretch>
            <a:fillRect/>
          </a:stretch>
        </p:blipFill>
        <p:spPr bwMode="auto">
          <a:xfrm>
            <a:off x="914400" y="3810000"/>
            <a:ext cx="2171700" cy="1628775"/>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pic>
        <p:nvPicPr>
          <p:cNvPr id="18436" name="Picture 4" descr="http://www.leadsafetraining.org/npca/images/peel2.jpg"/>
          <p:cNvPicPr>
            <a:picLocks noChangeAspect="1" noChangeArrowheads="1"/>
          </p:cNvPicPr>
          <p:nvPr/>
        </p:nvPicPr>
        <p:blipFill>
          <a:blip r:embed="rId3" cstate="print"/>
          <a:srcRect/>
          <a:stretch>
            <a:fillRect/>
          </a:stretch>
        </p:blipFill>
        <p:spPr bwMode="auto">
          <a:xfrm>
            <a:off x="3990975" y="3429000"/>
            <a:ext cx="1571625" cy="2000250"/>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pic>
        <p:nvPicPr>
          <p:cNvPr id="18437" name="Picture 5" descr="http://www.leadsafetraining.org/npca/images/kideating.jpg"/>
          <p:cNvPicPr>
            <a:picLocks noChangeAspect="1" noChangeArrowheads="1"/>
          </p:cNvPicPr>
          <p:nvPr/>
        </p:nvPicPr>
        <p:blipFill>
          <a:blip r:embed="rId4" cstate="print"/>
          <a:srcRect/>
          <a:stretch>
            <a:fillRect/>
          </a:stretch>
        </p:blipFill>
        <p:spPr bwMode="auto">
          <a:xfrm>
            <a:off x="6638925" y="3352800"/>
            <a:ext cx="1666875" cy="2114550"/>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sp>
        <p:nvSpPr>
          <p:cNvPr id="11" name="Rectangle 10"/>
          <p:cNvSpPr/>
          <p:nvPr/>
        </p:nvSpPr>
        <p:spPr>
          <a:xfrm>
            <a:off x="914400" y="5715000"/>
            <a:ext cx="2209800" cy="369332"/>
          </a:xfrm>
          <a:prstGeom prst="rect">
            <a:avLst/>
          </a:prstGeom>
        </p:spPr>
        <p:txBody>
          <a:bodyPr wrap="square">
            <a:spAutoFit/>
          </a:bodyPr>
          <a:lstStyle/>
          <a:p>
            <a:r>
              <a:rPr lang="en-US" dirty="0" smtClean="0"/>
              <a:t>Peeling Interior Point</a:t>
            </a:r>
            <a:endParaRPr lang="en-US" dirty="0"/>
          </a:p>
        </p:txBody>
      </p:sp>
      <p:sp>
        <p:nvSpPr>
          <p:cNvPr id="12" name="Rectangle 11"/>
          <p:cNvSpPr/>
          <p:nvPr/>
        </p:nvSpPr>
        <p:spPr>
          <a:xfrm>
            <a:off x="6400800" y="5726668"/>
            <a:ext cx="2209800" cy="369332"/>
          </a:xfrm>
          <a:prstGeom prst="rect">
            <a:avLst/>
          </a:prstGeom>
        </p:spPr>
        <p:txBody>
          <a:bodyPr wrap="square">
            <a:spAutoFit/>
          </a:bodyPr>
          <a:lstStyle/>
          <a:p>
            <a:r>
              <a:rPr lang="en-US" dirty="0" smtClean="0"/>
              <a:t>Peeling Interior Point</a:t>
            </a:r>
            <a:endParaRPr lang="en-US" dirty="0"/>
          </a:p>
        </p:txBody>
      </p:sp>
      <p:sp>
        <p:nvSpPr>
          <p:cNvPr id="13" name="Rectangle 12"/>
          <p:cNvSpPr/>
          <p:nvPr/>
        </p:nvSpPr>
        <p:spPr>
          <a:xfrm>
            <a:off x="3733800" y="5734050"/>
            <a:ext cx="2209800" cy="369332"/>
          </a:xfrm>
          <a:prstGeom prst="rect">
            <a:avLst/>
          </a:prstGeom>
        </p:spPr>
        <p:txBody>
          <a:bodyPr wrap="square">
            <a:spAutoFit/>
          </a:bodyPr>
          <a:lstStyle/>
          <a:p>
            <a:r>
              <a:rPr lang="en-US" dirty="0" smtClean="0"/>
              <a:t>Peeling Exterior Paint</a:t>
            </a:r>
            <a:endParaRPr lang="en-US" dirty="0"/>
          </a:p>
        </p:txBody>
      </p:sp>
      <p:sp>
        <p:nvSpPr>
          <p:cNvPr id="14" name="Rectangle 13"/>
          <p:cNvSpPr/>
          <p:nvPr/>
        </p:nvSpPr>
        <p:spPr>
          <a:xfrm>
            <a:off x="152400" y="939225"/>
            <a:ext cx="8763000" cy="584775"/>
          </a:xfrm>
          <a:prstGeom prst="rect">
            <a:avLst/>
          </a:prstGeom>
        </p:spPr>
        <p:txBody>
          <a:bodyPr wrap="square">
            <a:spAutoFit/>
          </a:bodyPr>
          <a:lstStyle/>
          <a:p>
            <a:r>
              <a:rPr lang="en-US" sz="3200" dirty="0" smtClean="0">
                <a:solidFill>
                  <a:schemeClr val="bg1"/>
                </a:solidFill>
              </a:rPr>
              <a:t>When is lead-based paint hazardous?</a:t>
            </a:r>
            <a:r>
              <a:rPr lang="en-US" dirty="0" smtClean="0"/>
              <a:t> </a:t>
            </a: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9459" name="Picture 3" descr="http://www.leadsafetraining.org/npca/images/dust.jpg"/>
          <p:cNvPicPr>
            <a:picLocks noChangeAspect="1" noChangeArrowheads="1"/>
          </p:cNvPicPr>
          <p:nvPr/>
        </p:nvPicPr>
        <p:blipFill>
          <a:blip r:embed="rId2" cstate="print"/>
          <a:srcRect/>
          <a:stretch>
            <a:fillRect/>
          </a:stretch>
        </p:blipFill>
        <p:spPr bwMode="auto">
          <a:xfrm>
            <a:off x="152400" y="2438400"/>
            <a:ext cx="3143250" cy="2076450"/>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pic>
        <p:nvPicPr>
          <p:cNvPr id="19460" name="Picture 4" descr="http://www.leadsafetraining.org/npca/images/scraping.jpg"/>
          <p:cNvPicPr>
            <a:picLocks noChangeAspect="1" noChangeArrowheads="1"/>
          </p:cNvPicPr>
          <p:nvPr/>
        </p:nvPicPr>
        <p:blipFill>
          <a:blip r:embed="rId3" cstate="print"/>
          <a:srcRect/>
          <a:stretch>
            <a:fillRect/>
          </a:stretch>
        </p:blipFill>
        <p:spPr bwMode="auto">
          <a:xfrm>
            <a:off x="3733800" y="2057400"/>
            <a:ext cx="1943100" cy="2447925"/>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pic>
        <p:nvPicPr>
          <p:cNvPr id="19461" name="Picture 5" descr="http://www.leadsafetraining.org/npca/images/toys.jpg"/>
          <p:cNvPicPr>
            <a:picLocks noChangeAspect="1" noChangeArrowheads="1"/>
          </p:cNvPicPr>
          <p:nvPr/>
        </p:nvPicPr>
        <p:blipFill>
          <a:blip r:embed="rId4" cstate="print"/>
          <a:srcRect/>
          <a:stretch>
            <a:fillRect/>
          </a:stretch>
        </p:blipFill>
        <p:spPr bwMode="auto">
          <a:xfrm>
            <a:off x="6172200" y="3714750"/>
            <a:ext cx="2571750" cy="1695450"/>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pic>
        <p:nvPicPr>
          <p:cNvPr id="19462" name="Picture 6" descr="http://www.leadsafetraining.org/npca/IMAGES/windowsill.jpg"/>
          <p:cNvPicPr>
            <a:picLocks noChangeAspect="1" noChangeArrowheads="1"/>
          </p:cNvPicPr>
          <p:nvPr/>
        </p:nvPicPr>
        <p:blipFill>
          <a:blip r:embed="rId5" cstate="print"/>
          <a:srcRect/>
          <a:stretch>
            <a:fillRect/>
          </a:stretch>
        </p:blipFill>
        <p:spPr bwMode="auto">
          <a:xfrm>
            <a:off x="6096000" y="1600200"/>
            <a:ext cx="2714625" cy="1743075"/>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sp>
        <p:nvSpPr>
          <p:cNvPr id="11" name="Rectangle 10"/>
          <p:cNvSpPr/>
          <p:nvPr/>
        </p:nvSpPr>
        <p:spPr>
          <a:xfrm>
            <a:off x="304800" y="4495800"/>
            <a:ext cx="3048000" cy="923330"/>
          </a:xfrm>
          <a:prstGeom prst="rect">
            <a:avLst/>
          </a:prstGeom>
        </p:spPr>
        <p:txBody>
          <a:bodyPr wrap="square">
            <a:spAutoFit/>
          </a:bodyPr>
          <a:lstStyle/>
          <a:p>
            <a:r>
              <a:rPr lang="en-US" dirty="0" smtClean="0"/>
              <a:t>Contaminated dust and soil can be tracked into homes</a:t>
            </a:r>
            <a:br>
              <a:rPr lang="en-US" dirty="0" smtClean="0"/>
            </a:br>
            <a:endParaRPr lang="en-US" dirty="0"/>
          </a:p>
        </p:txBody>
      </p:sp>
      <p:sp>
        <p:nvSpPr>
          <p:cNvPr id="12" name="Rectangle 11"/>
          <p:cNvSpPr/>
          <p:nvPr/>
        </p:nvSpPr>
        <p:spPr>
          <a:xfrm>
            <a:off x="3581400" y="4495800"/>
            <a:ext cx="2209800" cy="1200329"/>
          </a:xfrm>
          <a:prstGeom prst="rect">
            <a:avLst/>
          </a:prstGeom>
        </p:spPr>
        <p:txBody>
          <a:bodyPr wrap="square">
            <a:spAutoFit/>
          </a:bodyPr>
          <a:lstStyle/>
          <a:p>
            <a:pPr algn="ctr"/>
            <a:r>
              <a:rPr lang="en-US" dirty="0" smtClean="0"/>
              <a:t>Scraping exterior paint can contaminate soil</a:t>
            </a:r>
            <a:br>
              <a:rPr lang="en-US" dirty="0" smtClean="0"/>
            </a:br>
            <a:endParaRPr lang="en-US" dirty="0"/>
          </a:p>
        </p:txBody>
      </p:sp>
      <p:sp>
        <p:nvSpPr>
          <p:cNvPr id="13" name="Rectangle 12"/>
          <p:cNvSpPr/>
          <p:nvPr/>
        </p:nvSpPr>
        <p:spPr>
          <a:xfrm>
            <a:off x="6248400" y="5562600"/>
            <a:ext cx="2590800" cy="923330"/>
          </a:xfrm>
          <a:prstGeom prst="rect">
            <a:avLst/>
          </a:prstGeom>
        </p:spPr>
        <p:txBody>
          <a:bodyPr wrap="square">
            <a:spAutoFit/>
          </a:bodyPr>
          <a:lstStyle/>
          <a:p>
            <a:pPr algn="ctr"/>
            <a:r>
              <a:rPr lang="en-US" dirty="0" smtClean="0"/>
              <a:t>Dust from friction can settle on accessible surfaces and toys too </a:t>
            </a:r>
            <a:endParaRPr lang="en-US" dirty="0"/>
          </a:p>
        </p:txBody>
      </p:sp>
      <p:sp>
        <p:nvSpPr>
          <p:cNvPr id="14" name="Rectangle 13"/>
          <p:cNvSpPr/>
          <p:nvPr/>
        </p:nvSpPr>
        <p:spPr>
          <a:xfrm>
            <a:off x="152400" y="939225"/>
            <a:ext cx="8763000" cy="584775"/>
          </a:xfrm>
          <a:prstGeom prst="rect">
            <a:avLst/>
          </a:prstGeom>
        </p:spPr>
        <p:txBody>
          <a:bodyPr wrap="square">
            <a:spAutoFit/>
          </a:bodyPr>
          <a:lstStyle/>
          <a:p>
            <a:r>
              <a:rPr lang="en-US" sz="3200" dirty="0" smtClean="0">
                <a:solidFill>
                  <a:schemeClr val="bg1"/>
                </a:solidFill>
              </a:rPr>
              <a:t>When is lead-based paint hazardous?</a:t>
            </a:r>
            <a:r>
              <a:rPr lang="en-US" dirty="0" smtClean="0"/>
              <a:t> </a:t>
            </a:r>
            <a:endParaRPr lang="en-US" dirty="0"/>
          </a:p>
        </p:txBody>
      </p:sp>
      <p:sp>
        <p:nvSpPr>
          <p:cNvPr id="18" name="Rectangle 17"/>
          <p:cNvSpPr/>
          <p:nvPr/>
        </p:nvSpPr>
        <p:spPr>
          <a:xfrm>
            <a:off x="7391400" y="3352800"/>
            <a:ext cx="152400" cy="304800"/>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228600" y="1524000"/>
            <a:ext cx="8610600" cy="2308324"/>
          </a:xfrm>
          <a:prstGeom prst="rect">
            <a:avLst/>
          </a:prstGeom>
        </p:spPr>
        <p:txBody>
          <a:bodyPr wrap="square">
            <a:spAutoFit/>
          </a:bodyPr>
          <a:lstStyle/>
          <a:p>
            <a:r>
              <a:rPr lang="en-US" sz="2400" dirty="0" smtClean="0"/>
              <a:t>Remodeling and renovation activities where paint is disturbed (sanded, scraped, etc.) even in small amounts can cause small lead dust particles to settle over house hold surfaces, even in areas where there are no renovation or remodeling activities. Dust can be generated by contractors and “home improvement” efforts by homeowners.</a:t>
            </a:r>
            <a:endParaRPr lang="en-US" sz="2400" dirty="0"/>
          </a:p>
        </p:txBody>
      </p:sp>
      <p:pic>
        <p:nvPicPr>
          <p:cNvPr id="20487" name="Picture 7" descr="http://www.leadsafetraining.org/npca/IMAGES/remoldeling.jpg"/>
          <p:cNvPicPr>
            <a:picLocks noChangeAspect="1" noChangeArrowheads="1"/>
          </p:cNvPicPr>
          <p:nvPr/>
        </p:nvPicPr>
        <p:blipFill>
          <a:blip r:embed="rId2" cstate="print"/>
          <a:srcRect/>
          <a:stretch>
            <a:fillRect/>
          </a:stretch>
        </p:blipFill>
        <p:spPr bwMode="auto">
          <a:xfrm>
            <a:off x="228600" y="4177352"/>
            <a:ext cx="2286000" cy="1842448"/>
          </a:xfrm>
          <a:prstGeom prst="ellipse">
            <a:avLst/>
          </a:prstGeom>
          <a:ln>
            <a:noFill/>
          </a:ln>
          <a:effectLst>
            <a:softEdge rad="112500"/>
          </a:effectLst>
        </p:spPr>
      </p:pic>
      <p:pic>
        <p:nvPicPr>
          <p:cNvPr id="20488" name="Picture 8" descr="http://www.leadsafetraining.org/npca/IMAGES/during5.jpg"/>
          <p:cNvPicPr>
            <a:picLocks noChangeAspect="1" noChangeArrowheads="1"/>
          </p:cNvPicPr>
          <p:nvPr/>
        </p:nvPicPr>
        <p:blipFill>
          <a:blip r:embed="rId3" cstate="print"/>
          <a:srcRect/>
          <a:stretch>
            <a:fillRect/>
          </a:stretch>
        </p:blipFill>
        <p:spPr bwMode="auto">
          <a:xfrm>
            <a:off x="2895600" y="4143375"/>
            <a:ext cx="2861215" cy="1876425"/>
          </a:xfrm>
          <a:prstGeom prst="ellipse">
            <a:avLst/>
          </a:prstGeom>
          <a:ln>
            <a:noFill/>
          </a:ln>
          <a:effectLst>
            <a:softEdge rad="112500"/>
          </a:effectLst>
        </p:spPr>
      </p:pic>
      <p:pic>
        <p:nvPicPr>
          <p:cNvPr id="20489" name="Picture 9" descr="http://www.leadsafetraining.org/npca/IMAGES/masterbed.jpg"/>
          <p:cNvPicPr>
            <a:picLocks noChangeAspect="1" noChangeArrowheads="1"/>
          </p:cNvPicPr>
          <p:nvPr/>
        </p:nvPicPr>
        <p:blipFill>
          <a:blip r:embed="rId4" cstate="print"/>
          <a:srcRect/>
          <a:stretch>
            <a:fillRect/>
          </a:stretch>
        </p:blipFill>
        <p:spPr bwMode="auto">
          <a:xfrm>
            <a:off x="6191250" y="4038600"/>
            <a:ext cx="2800350" cy="2048677"/>
          </a:xfrm>
          <a:prstGeom prst="ellipse">
            <a:avLst/>
          </a:prstGeom>
          <a:ln>
            <a:noFill/>
          </a:ln>
          <a:effectLst>
            <a:softEdge rad="112500"/>
          </a:effectLst>
        </p:spPr>
      </p:pic>
      <p:sp>
        <p:nvSpPr>
          <p:cNvPr id="17" name="Rectangle 16"/>
          <p:cNvSpPr/>
          <p:nvPr/>
        </p:nvSpPr>
        <p:spPr>
          <a:xfrm>
            <a:off x="152400" y="939225"/>
            <a:ext cx="8763000" cy="584775"/>
          </a:xfrm>
          <a:prstGeom prst="rect">
            <a:avLst/>
          </a:prstGeom>
        </p:spPr>
        <p:txBody>
          <a:bodyPr wrap="square">
            <a:spAutoFit/>
          </a:bodyPr>
          <a:lstStyle/>
          <a:p>
            <a:r>
              <a:rPr lang="en-US" sz="3200" dirty="0" smtClean="0">
                <a:solidFill>
                  <a:schemeClr val="bg1"/>
                </a:solidFill>
              </a:rPr>
              <a:t>When is lead-based paint hazardous?</a:t>
            </a:r>
            <a:r>
              <a:rPr lang="en-US" dirty="0" smtClean="0"/>
              <a:t> </a:t>
            </a: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2400" y="939225"/>
            <a:ext cx="8763000" cy="584775"/>
          </a:xfrm>
          <a:prstGeom prst="rect">
            <a:avLst/>
          </a:prstGeom>
        </p:spPr>
        <p:txBody>
          <a:bodyPr wrap="square">
            <a:spAutoFit/>
          </a:bodyPr>
          <a:lstStyle/>
          <a:p>
            <a:r>
              <a:rPr lang="en-US" sz="3200" dirty="0" smtClean="0">
                <a:solidFill>
                  <a:schemeClr val="bg1"/>
                </a:solidFill>
              </a:rPr>
              <a:t>What does OSHA have to say about LBP?</a:t>
            </a:r>
            <a:endParaRPr lang="en-US" dirty="0"/>
          </a:p>
        </p:txBody>
      </p:sp>
      <p:sp>
        <p:nvSpPr>
          <p:cNvPr id="3" name="Rectangle 3"/>
          <p:cNvSpPr txBox="1">
            <a:spLocks noChangeArrowheads="1"/>
          </p:cNvSpPr>
          <p:nvPr/>
        </p:nvSpPr>
        <p:spPr>
          <a:xfrm>
            <a:off x="1157288" y="1524000"/>
            <a:ext cx="7758112" cy="5029200"/>
          </a:xfrm>
          <a:prstGeom prst="rect">
            <a:avLst/>
          </a:prstGeom>
          <a:noFill/>
          <a:ln/>
        </p:spPr>
        <p:txBody>
          <a:bodyPr/>
          <a:lstStyle/>
          <a:p>
            <a:pPr marL="342900" marR="0" lvl="0" indent="-342900" algn="l" defTabSz="914400" rtl="0" eaLnBrk="1" fontAlgn="auto" latinLnBrk="0" hangingPunct="1">
              <a:lnSpc>
                <a:spcPct val="100000"/>
              </a:lnSpc>
              <a:spcBef>
                <a:spcPct val="20000"/>
              </a:spcBef>
              <a:spcAft>
                <a:spcPts val="0"/>
              </a:spcAft>
              <a:buClrTx/>
              <a:buSzTx/>
              <a:buFont typeface="Monotype Sorts" pitchFamily="2" charset="2"/>
              <a:buNone/>
              <a:tabLst/>
              <a:defRPr/>
            </a:pPr>
            <a:r>
              <a:rPr kumimoji="0" lang="en-US" sz="3200" b="0" i="0" u="sng" strike="noStrike" kern="1200" cap="none" spc="0" normalizeH="0" baseline="0" noProof="0" dirty="0" smtClean="0">
                <a:ln>
                  <a:noFill/>
                </a:ln>
                <a:solidFill>
                  <a:schemeClr val="tx1"/>
                </a:solidFill>
                <a:effectLst/>
                <a:uLnTx/>
                <a:uFillTx/>
                <a:latin typeface="+mn-lt"/>
                <a:ea typeface="+mn-ea"/>
                <a:cs typeface="+mn-cs"/>
              </a:rPr>
              <a:t>OSHA</a:t>
            </a:r>
            <a:r>
              <a:rPr kumimoji="0" lang="en-US" sz="3200" b="0" i="0" u="none" strike="noStrike" kern="1200" cap="none" spc="0" normalizeH="0" baseline="0" noProof="0" dirty="0" smtClean="0">
                <a:ln>
                  <a:noFill/>
                </a:ln>
                <a:solidFill>
                  <a:schemeClr val="tx1"/>
                </a:solidFill>
                <a:effectLst/>
                <a:uLnTx/>
                <a:uFillTx/>
                <a:latin typeface="+mn-lt"/>
                <a:ea typeface="+mn-ea"/>
                <a:cs typeface="+mn-cs"/>
              </a:rPr>
              <a:t> (1970) - Employer provides a </a:t>
            </a:r>
            <a:r>
              <a:rPr kumimoji="0" lang="en-US" sz="3200" b="0" i="0" u="none" strike="noStrike" kern="1200" cap="none" spc="0" normalizeH="0" baseline="0" noProof="0" dirty="0" smtClean="0">
                <a:ln>
                  <a:noFill/>
                </a:ln>
                <a:solidFill>
                  <a:srgbClr val="C00000"/>
                </a:solidFill>
                <a:effectLst/>
                <a:uLnTx/>
                <a:uFillTx/>
                <a:latin typeface="+mn-lt"/>
                <a:ea typeface="+mn-ea"/>
                <a:cs typeface="+mn-cs"/>
              </a:rPr>
              <a:t>“safe and healthy” </a:t>
            </a:r>
            <a:r>
              <a:rPr kumimoji="0" lang="en-US" sz="3200" b="0" i="0" u="none" strike="noStrike" kern="1200" cap="none" spc="0" normalizeH="0" baseline="0" noProof="0" dirty="0" smtClean="0">
                <a:ln>
                  <a:noFill/>
                </a:ln>
                <a:solidFill>
                  <a:schemeClr val="tx1"/>
                </a:solidFill>
                <a:effectLst/>
                <a:uLnTx/>
                <a:uFillTx/>
                <a:latin typeface="+mn-lt"/>
                <a:ea typeface="+mn-ea"/>
                <a:cs typeface="+mn-cs"/>
              </a:rPr>
              <a:t>workplace.  Employee abides by employer rules concerning same.</a:t>
            </a:r>
          </a:p>
          <a:p>
            <a:pPr marL="342900" marR="0" lvl="0" indent="-342900" algn="l" defTabSz="914400" rtl="0" eaLnBrk="1" fontAlgn="auto" latinLnBrk="0" hangingPunct="1">
              <a:lnSpc>
                <a:spcPct val="100000"/>
              </a:lnSpc>
              <a:spcBef>
                <a:spcPct val="20000"/>
              </a:spcBef>
              <a:spcAft>
                <a:spcPts val="0"/>
              </a:spcAft>
              <a:buClrTx/>
              <a:buSzTx/>
              <a:buFont typeface="Monotype Sorts" pitchFamily="2" charset="2"/>
              <a:buNone/>
              <a:tabLst/>
              <a:defRPr/>
            </a:pPr>
            <a:endParaRPr kumimoji="0" lang="en-US" sz="3200" b="0" i="0" u="none" strike="noStrike" kern="120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Monotype Sorts" pitchFamily="2" charset="2"/>
              <a:buNone/>
              <a:tabLst/>
              <a:defRPr/>
            </a:pPr>
            <a:r>
              <a:rPr kumimoji="0" lang="en-US" sz="3200" b="0" i="0" u="none" strike="noStrike" kern="1200" cap="none" spc="0" normalizeH="0" baseline="0" noProof="0" dirty="0" smtClean="0">
                <a:ln>
                  <a:noFill/>
                </a:ln>
                <a:solidFill>
                  <a:schemeClr val="tx1"/>
                </a:solidFill>
                <a:effectLst/>
                <a:uLnTx/>
                <a:uFillTx/>
                <a:latin typeface="+mn-lt"/>
                <a:ea typeface="+mn-ea"/>
                <a:cs typeface="+mn-cs"/>
              </a:rPr>
              <a:t>OSHA Lead Standards in Industry:</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3200" b="0" i="0" u="none" strike="noStrike" kern="1200" cap="none" spc="0" normalizeH="0" baseline="0" noProof="0" dirty="0" smtClean="0">
                <a:ln>
                  <a:noFill/>
                </a:ln>
                <a:solidFill>
                  <a:schemeClr val="tx1"/>
                </a:solidFill>
                <a:effectLst/>
                <a:uLnTx/>
                <a:uFillTx/>
                <a:latin typeface="+mn-lt"/>
                <a:ea typeface="+mn-ea"/>
                <a:cs typeface="+mn-cs"/>
              </a:rPr>
              <a:t>OSHA 29 CFR 1910.1025 – General</a:t>
            </a:r>
            <a:endParaRPr kumimoji="0" lang="en-US" sz="1600" b="0" i="0" u="none" strike="noStrike" kern="120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3200" b="0" i="0" u="none" strike="noStrike" kern="1200" cap="none" spc="0" normalizeH="0" baseline="0" noProof="0" dirty="0" smtClean="0">
                <a:ln>
                  <a:noFill/>
                </a:ln>
                <a:solidFill>
                  <a:schemeClr val="tx1"/>
                </a:solidFill>
                <a:effectLst/>
                <a:uLnTx/>
                <a:uFillTx/>
                <a:latin typeface="+mn-lt"/>
                <a:ea typeface="+mn-ea"/>
                <a:cs typeface="+mn-cs"/>
              </a:rPr>
              <a:t>OSHA 29 CFR 1926.62 – Construction</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3200" b="0" i="0" u="none" strike="noStrike" kern="1200" cap="none" spc="0" normalizeH="0" baseline="0" noProof="0" dirty="0" smtClean="0">
                <a:ln>
                  <a:noFill/>
                </a:ln>
                <a:solidFill>
                  <a:schemeClr val="tx1"/>
                </a:solidFill>
                <a:effectLst/>
                <a:uLnTx/>
                <a:uFillTx/>
                <a:latin typeface="+mn-lt"/>
                <a:ea typeface="+mn-ea"/>
                <a:cs typeface="+mn-cs"/>
              </a:rPr>
              <a:t>OSHA 29 CFR 1915.1025 – Maritime </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139</TotalTime>
  <Words>1089</Words>
  <Application>Microsoft Office PowerPoint</Application>
  <PresentationFormat>On-screen Show (4:3)</PresentationFormat>
  <Paragraphs>106</Paragraphs>
  <Slides>19</Slides>
  <Notes>0</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Office Theme</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Mike Cadotte</dc:creator>
  <cp:lastModifiedBy>Mike Cadotte</cp:lastModifiedBy>
  <cp:revision>16</cp:revision>
  <dcterms:created xsi:type="dcterms:W3CDTF">2010-09-09T18:34:01Z</dcterms:created>
  <dcterms:modified xsi:type="dcterms:W3CDTF">2010-09-09T20:53:42Z</dcterms:modified>
</cp:coreProperties>
</file>