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9"/>
  </p:notesMasterIdLst>
  <p:sldIdLst>
    <p:sldId id="256" r:id="rId2"/>
    <p:sldId id="259" r:id="rId3"/>
    <p:sldId id="257"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11" autoAdjust="0"/>
  </p:normalViewPr>
  <p:slideViewPr>
    <p:cSldViewPr>
      <p:cViewPr varScale="1">
        <p:scale>
          <a:sx n="73" d="100"/>
          <a:sy n="73" d="100"/>
        </p:scale>
        <p:origin x="-990" y="-10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FC6EB-81CE-4CE6-80D7-AEF67443557F}" type="datetimeFigureOut">
              <a:rPr lang="en-US" smtClean="0"/>
              <a:t>2/14/2014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C7DD0-F2F6-4F09-9104-9CDCE914E4B2}" type="slidenum">
              <a:rPr lang="en-US" smtClean="0"/>
              <a:t>‹#›</a:t>
            </a:fld>
            <a:endParaRPr lang="en-US" dirty="0"/>
          </a:p>
        </p:txBody>
      </p:sp>
    </p:spTree>
    <p:extLst>
      <p:ext uri="{BB962C8B-B14F-4D97-AF65-F5344CB8AC3E}">
        <p14:creationId xmlns:p14="http://schemas.microsoft.com/office/powerpoint/2010/main" val="190084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C7DD0-F2F6-4F09-9104-9CDCE914E4B2}" type="slidenum">
              <a:rPr lang="en-US" smtClean="0"/>
              <a:t>1</a:t>
            </a:fld>
            <a:endParaRPr lang="en-US" dirty="0"/>
          </a:p>
        </p:txBody>
      </p:sp>
    </p:spTree>
    <p:extLst>
      <p:ext uri="{BB962C8B-B14F-4D97-AF65-F5344CB8AC3E}">
        <p14:creationId xmlns:p14="http://schemas.microsoft.com/office/powerpoint/2010/main" val="228074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Physical hazards are any foreign object found in a product that can potentially harm the consumer.</a:t>
            </a:r>
          </a:p>
          <a:p>
            <a:endParaRPr lang="en-US" baseline="0" dirty="0" smtClean="0"/>
          </a:p>
          <a:p>
            <a:r>
              <a:rPr lang="en-US" baseline="0" dirty="0" smtClean="0"/>
              <a:t>Examples are metal, glass, wood, bone, plastic or jewelry.</a:t>
            </a:r>
          </a:p>
          <a:p>
            <a:endParaRPr lang="en-US" baseline="0" dirty="0" smtClean="0"/>
          </a:p>
          <a:p>
            <a:r>
              <a:rPr lang="en-US" baseline="0" dirty="0" smtClean="0"/>
              <a:t>See if you can ID the hazard, or hazards, in each of the following images:</a:t>
            </a:r>
          </a:p>
          <a:p>
            <a:endParaRPr lang="en-US" baseline="0" dirty="0" smtClean="0"/>
          </a:p>
          <a:p>
            <a:r>
              <a:rPr lang="en-US" baseline="0" dirty="0" smtClean="0"/>
              <a:t>Image 1:  broken glass.  ALWAYS report broken glass or brittle plastic. DON’T clean up unless you are trained in the special ways to do so.  Glass dust, not just large pieces of glass, are a physical hazard and special care must be taken to remove all of it.</a:t>
            </a:r>
          </a:p>
          <a:p>
            <a:endParaRPr lang="en-US" baseline="0" dirty="0" smtClean="0"/>
          </a:p>
          <a:p>
            <a:r>
              <a:rPr lang="en-US" baseline="0" dirty="0" smtClean="0"/>
              <a:t>Image 2:  broken pencil. Pencils and even many pens can fall into the product.  This is way many plants issue their own special metal detectable pens.  This is also why you never put pens in a shirt pocket (WHY?  A: they could fall into the product stream)</a:t>
            </a:r>
          </a:p>
          <a:p>
            <a:endParaRPr lang="en-US" baseline="0" dirty="0" smtClean="0"/>
          </a:p>
          <a:p>
            <a:r>
              <a:rPr lang="en-US" baseline="0" dirty="0" smtClean="0"/>
              <a:t>Image 3:  We have 2 physical hazards:  ring and bracelets.  Be sure to know your plant’s policy on rings – some allow a single wedding band with NO stones but beyond that possible exception all other jewelry should be removed.</a:t>
            </a:r>
          </a:p>
          <a:p>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10</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HACCP began after NASA and other agencies involved with the space program approached the Pillsbury Company and asked it to create foods that could be eaten at zero gravity.</a:t>
            </a:r>
          </a:p>
          <a:p>
            <a:endParaRPr lang="en-US" baseline="0" dirty="0" smtClean="0"/>
          </a:p>
          <a:p>
            <a:r>
              <a:rPr lang="en-US" baseline="0" dirty="0" smtClean="0"/>
              <a:t>NASA wanted to be 100 percent certain the products would not cause injury or illness from bacterial pathogens, toxins or chemical or physical hazards.</a:t>
            </a:r>
          </a:p>
          <a:p>
            <a:endParaRPr lang="en-US" baseline="0" dirty="0" smtClean="0"/>
          </a:p>
          <a:p>
            <a:r>
              <a:rPr lang="en-US" baseline="0" dirty="0" smtClean="0"/>
              <a:t>The approach they used evolved into the food safety program we now know as HACCP.</a:t>
            </a:r>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11</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that we have learned a little about what HACCP means and where the whole concept originated from, let’s look at the beginning steps of who a company would go about putting together a HACCP program or plan.</a:t>
            </a:r>
          </a:p>
          <a:p>
            <a:endParaRPr lang="en-US" baseline="0" dirty="0" smtClean="0"/>
          </a:p>
          <a:p>
            <a:r>
              <a:rPr lang="en-US" baseline="0" dirty="0" smtClean="0"/>
              <a:t>These preliminary tasks must be completed before beginning a HACCP program:</a:t>
            </a:r>
          </a:p>
          <a:p>
            <a:endParaRPr lang="en-US" baseline="0" dirty="0" smtClean="0"/>
          </a:p>
          <a:p>
            <a:r>
              <a:rPr lang="en-US" baseline="0" dirty="0" smtClean="0"/>
              <a:t>[see slide builds – 4 bullets, one click each to build]</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12</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seven HACCP principles that you must complete in sequence to have a complete and effective HACCP program.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slide builds – 7 bullets, one click each to build]</a:t>
            </a:r>
          </a:p>
          <a:p>
            <a:endParaRPr lang="en-US" baseline="0" dirty="0" smtClean="0"/>
          </a:p>
          <a:p>
            <a:pPr marL="228600" indent="-228600">
              <a:buAutoNum type="arabicPeriod"/>
            </a:pPr>
            <a:r>
              <a:rPr lang="en-US" baseline="0" dirty="0" smtClean="0"/>
              <a:t>Conducting a hazard analysis</a:t>
            </a:r>
          </a:p>
          <a:p>
            <a:pPr marL="228600" indent="-228600">
              <a:buAutoNum type="arabicPeriod"/>
            </a:pPr>
            <a:r>
              <a:rPr lang="en-US" baseline="0" dirty="0" smtClean="0"/>
              <a:t>Identify control points</a:t>
            </a:r>
          </a:p>
          <a:p>
            <a:pPr marL="228600" indent="-228600">
              <a:buAutoNum type="arabicPeriod"/>
            </a:pPr>
            <a:r>
              <a:rPr lang="en-US" baseline="0" dirty="0" smtClean="0"/>
              <a:t>Establish critical limits</a:t>
            </a:r>
          </a:p>
          <a:p>
            <a:pPr marL="228600" indent="-228600">
              <a:buAutoNum type="arabicPeriod"/>
            </a:pPr>
            <a:r>
              <a:rPr lang="en-US" baseline="0" dirty="0" smtClean="0"/>
              <a:t>Establish monitoring procedures</a:t>
            </a:r>
          </a:p>
          <a:p>
            <a:pPr marL="228600" indent="-228600">
              <a:buAutoNum type="arabicPeriod"/>
            </a:pPr>
            <a:r>
              <a:rPr lang="en-US" baseline="0" dirty="0" smtClean="0"/>
              <a:t>Establish corrective action</a:t>
            </a:r>
          </a:p>
          <a:p>
            <a:pPr marL="228600" indent="-228600">
              <a:buAutoNum type="arabicPeriod"/>
            </a:pPr>
            <a:r>
              <a:rPr lang="en-US" baseline="0" dirty="0" smtClean="0"/>
              <a:t>Verification</a:t>
            </a:r>
          </a:p>
          <a:p>
            <a:pPr marL="228600" indent="-228600">
              <a:buAutoNum type="arabicPeriod"/>
            </a:pPr>
            <a:r>
              <a:rPr lang="en-US" baseline="0" dirty="0" smtClean="0"/>
              <a:t>Recordkeeping</a:t>
            </a:r>
          </a:p>
          <a:p>
            <a:pPr marL="0" indent="0">
              <a:buNone/>
            </a:pP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13</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r>
              <a:rPr lang="en-US" baseline="0" dirty="0" smtClean="0"/>
              <a:t>The first principle involves understanding the biological, chemical, and physical hazards that could occur in food production.  This principle is the most important because if a possible hazard is not identified, no control program will be established.  </a:t>
            </a:r>
          </a:p>
          <a:p>
            <a:endParaRPr lang="en-US" baseline="0" dirty="0" smtClean="0"/>
          </a:p>
          <a:p>
            <a:r>
              <a:rPr lang="en-US" baseline="0" dirty="0" smtClean="0"/>
              <a:t>It is necessary to identify all possible hazards before taking further action.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14</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types of analysis:  Ingredient and Process.</a:t>
            </a:r>
          </a:p>
          <a:p>
            <a:endParaRPr lang="en-US" baseline="0" dirty="0" smtClean="0"/>
          </a:p>
          <a:p>
            <a:r>
              <a:rPr lang="en-US" baseline="0" dirty="0" smtClean="0"/>
              <a:t>Ingredient hazard analysis identifies any hazard that is reasonably likely to be present in each ingredient.  For example, eggs can carry Salmonella bacteria.</a:t>
            </a:r>
          </a:p>
          <a:p>
            <a:endParaRPr lang="en-US" baseline="0" dirty="0" smtClean="0"/>
          </a:p>
          <a:p>
            <a:r>
              <a:rPr lang="en-US" baseline="0" dirty="0" smtClean="0"/>
              <a:t>Process hazard analysis identifies any hazard that is likely to occur at each process step.  For example, using common utensils (i.e. scoops, spoons, ladles, and so forth) to handle different products can cause allergen cross-contamination.</a:t>
            </a:r>
          </a:p>
          <a:p>
            <a:endParaRPr lang="en-US" baseline="0" dirty="0" smtClean="0"/>
          </a:p>
          <a:p>
            <a:r>
              <a:rPr lang="en-US" baseline="0" dirty="0" smtClean="0"/>
              <a:t>Focus only on hazards that might cause harm. The basis of a HACCP program is a complete analysis of all hazards that can affect food safety.  When trying to find these hazards, only look for those that could cause illness or injury to consumers.  Taste, smell, or appearance of the product are normally quality issues, not HACCP issues.</a:t>
            </a:r>
          </a:p>
          <a:p>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15</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principle is to identify your critical control points or CCPs.  A CCP is a step in the process where you are able to control a factor that will eliminate a hazard or at least reduce it to an acceptable level.  A true CCP is the last step where control can be measured and monitored.</a:t>
            </a:r>
          </a:p>
          <a:p>
            <a:endParaRPr lang="en-US" baseline="0" dirty="0" smtClean="0"/>
          </a:p>
          <a:p>
            <a:r>
              <a:rPr lang="en-US" baseline="0" dirty="0" smtClean="0"/>
              <a:t>For instance, metal detectors monitor product for any possible metal contamination that may occur during processing.</a:t>
            </a:r>
          </a:p>
          <a:p>
            <a:endParaRPr lang="en-US" baseline="0" dirty="0" smtClean="0"/>
          </a:p>
          <a:p>
            <a:r>
              <a:rPr lang="en-US" baseline="0" dirty="0" smtClean="0"/>
              <a:t>As a CCP, a metal detector is located as close to the end of the process as possible.  It may be located just before the products is packaged or just after packaging, depending upon the product and/or the packaging material u. A metal detector will tell if metal contamination is present and reduce the potential for product contamination.</a:t>
            </a:r>
          </a:p>
        </p:txBody>
      </p:sp>
      <p:sp>
        <p:nvSpPr>
          <p:cNvPr id="4" name="Slide Number Placeholder 3"/>
          <p:cNvSpPr>
            <a:spLocks noGrp="1"/>
          </p:cNvSpPr>
          <p:nvPr>
            <p:ph type="sldNum" sz="quarter" idx="10"/>
          </p:nvPr>
        </p:nvSpPr>
        <p:spPr/>
        <p:txBody>
          <a:bodyPr/>
          <a:lstStyle/>
          <a:p>
            <a:fld id="{B66C7DD0-F2F6-4F09-9104-9CDCE914E4B2}" type="slidenum">
              <a:rPr lang="en-US" smtClean="0"/>
              <a:t>16</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Critical limits define whether a process is ‘in control’ which means not causing a potential hazard, or ‘out of control’ which means that a hazard may have occurred</a:t>
            </a:r>
          </a:p>
          <a:p>
            <a:endParaRPr lang="en-US" baseline="0" dirty="0" smtClean="0"/>
          </a:p>
          <a:p>
            <a:r>
              <a:rPr lang="en-US" baseline="0" dirty="0" smtClean="0"/>
              <a:t>For example, a metal detector that is not working properly is a process that is out of control.</a:t>
            </a:r>
          </a:p>
          <a:p>
            <a:endParaRPr lang="en-US" baseline="0" dirty="0" smtClean="0"/>
          </a:p>
          <a:p>
            <a:r>
              <a:rPr lang="en-US" baseline="0" dirty="0" smtClean="0"/>
              <a:t>Also, not reaching the temperature necessary to kill microorganisms during process is a critical </a:t>
            </a:r>
          </a:p>
        </p:txBody>
      </p:sp>
      <p:sp>
        <p:nvSpPr>
          <p:cNvPr id="4" name="Slide Number Placeholder 3"/>
          <p:cNvSpPr>
            <a:spLocks noGrp="1"/>
          </p:cNvSpPr>
          <p:nvPr>
            <p:ph type="sldNum" sz="quarter" idx="10"/>
          </p:nvPr>
        </p:nvSpPr>
        <p:spPr/>
        <p:txBody>
          <a:bodyPr/>
          <a:lstStyle/>
          <a:p>
            <a:fld id="{B66C7DD0-F2F6-4F09-9104-9CDCE914E4B2}" type="slidenum">
              <a:rPr lang="en-US" smtClean="0"/>
              <a:t>17</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establishing Critical Control Points, it is necessary to monitor those control points.</a:t>
            </a:r>
          </a:p>
          <a:p>
            <a:endParaRPr lang="en-US" baseline="0" dirty="0" smtClean="0"/>
          </a:p>
          <a:p>
            <a:r>
              <a:rPr lang="en-US" baseline="0" dirty="0" smtClean="0"/>
              <a:t>The HACCP team should determine:</a:t>
            </a:r>
          </a:p>
          <a:p>
            <a:pPr marL="171450" indent="-171450">
              <a:buFontTx/>
              <a:buChar char="-"/>
            </a:pPr>
            <a:r>
              <a:rPr lang="en-US" baseline="0" dirty="0" smtClean="0"/>
              <a:t>What to measure</a:t>
            </a:r>
          </a:p>
          <a:p>
            <a:pPr marL="171450" indent="-171450">
              <a:buFontTx/>
              <a:buChar char="-"/>
            </a:pPr>
            <a:r>
              <a:rPr lang="en-US" baseline="0" dirty="0" smtClean="0"/>
              <a:t>How to collect the data</a:t>
            </a:r>
          </a:p>
          <a:p>
            <a:pPr marL="171450" indent="-171450">
              <a:buFontTx/>
              <a:buChar char="-"/>
            </a:pPr>
            <a:r>
              <a:rPr lang="en-US" baseline="0" dirty="0" smtClean="0"/>
              <a:t>How often to collect the data</a:t>
            </a:r>
          </a:p>
          <a:p>
            <a:pPr marL="171450" indent="-171450">
              <a:buFontTx/>
              <a:buChar char="-"/>
            </a:pPr>
            <a:r>
              <a:rPr lang="en-US" baseline="0" dirty="0" smtClean="0"/>
              <a:t>Who will measure and record the data</a:t>
            </a:r>
          </a:p>
          <a:p>
            <a:pPr marL="0" indent="0">
              <a:buFontTx/>
              <a:buNone/>
            </a:pPr>
            <a:endParaRPr lang="en-US" baseline="0" dirty="0" smtClean="0"/>
          </a:p>
          <a:p>
            <a:pPr marL="0" indent="0">
              <a:buFontTx/>
              <a:buNone/>
            </a:pPr>
            <a:r>
              <a:rPr lang="en-US" baseline="0" dirty="0" smtClean="0"/>
              <a:t>The goal is to keep the process in control and to identify when it is out of control.</a:t>
            </a:r>
          </a:p>
        </p:txBody>
      </p:sp>
      <p:sp>
        <p:nvSpPr>
          <p:cNvPr id="4" name="Slide Number Placeholder 3"/>
          <p:cNvSpPr>
            <a:spLocks noGrp="1"/>
          </p:cNvSpPr>
          <p:nvPr>
            <p:ph type="sldNum" sz="quarter" idx="10"/>
          </p:nvPr>
        </p:nvSpPr>
        <p:spPr/>
        <p:txBody>
          <a:bodyPr/>
          <a:lstStyle/>
          <a:p>
            <a:fld id="{B66C7DD0-F2F6-4F09-9104-9CDCE914E4B2}" type="slidenum">
              <a:rPr lang="en-US" smtClean="0"/>
              <a:t>18</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good HACCP program has a clear, easy-to-understand procedure for each CCP.  This means that at every CCP, an employee can find instructions that describe how to handle any situation.  Corrective action will identify what must be done if a critical limit has been exceeded, i.e., the process is out of control.  Corrective action will include the following steps:</a:t>
            </a:r>
          </a:p>
          <a:p>
            <a:endParaRPr lang="en-US" baseline="0" dirty="0" smtClean="0"/>
          </a:p>
          <a:p>
            <a:r>
              <a:rPr lang="en-US" baseline="0" dirty="0" smtClean="0"/>
              <a:t>Place product on hold</a:t>
            </a:r>
          </a:p>
          <a:p>
            <a:r>
              <a:rPr lang="en-US" baseline="0" dirty="0" smtClean="0"/>
              <a:t>Bring CCP back under control</a:t>
            </a:r>
          </a:p>
          <a:p>
            <a:r>
              <a:rPr lang="en-US" baseline="0" dirty="0" smtClean="0"/>
              <a:t>Document the deviation</a:t>
            </a:r>
          </a:p>
          <a:p>
            <a:r>
              <a:rPr lang="en-US" baseline="0" dirty="0" smtClean="0"/>
              <a:t>Re-run or discard held product</a:t>
            </a:r>
          </a:p>
          <a:p>
            <a:endParaRPr lang="en-US" baseline="0" dirty="0" smtClean="0"/>
          </a:p>
          <a:p>
            <a:r>
              <a:rPr lang="en-US" baseline="0" dirty="0" smtClean="0"/>
              <a:t>[a good time to talk about an event where this happened at a plant – avoid customer names]</a:t>
            </a:r>
          </a:p>
        </p:txBody>
      </p:sp>
      <p:sp>
        <p:nvSpPr>
          <p:cNvPr id="4" name="Slide Number Placeholder 3"/>
          <p:cNvSpPr>
            <a:spLocks noGrp="1"/>
          </p:cNvSpPr>
          <p:nvPr>
            <p:ph type="sldNum" sz="quarter" idx="10"/>
          </p:nvPr>
        </p:nvSpPr>
        <p:spPr/>
        <p:txBody>
          <a:bodyPr/>
          <a:lstStyle/>
          <a:p>
            <a:fld id="{B66C7DD0-F2F6-4F09-9104-9CDCE914E4B2}" type="slidenum">
              <a:rPr lang="en-US" smtClean="0"/>
              <a:t>19</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C7DD0-F2F6-4F09-9104-9CDCE914E4B2}" type="slidenum">
              <a:rPr lang="en-US" smtClean="0"/>
              <a:t>2</a:t>
            </a:fld>
            <a:endParaRPr lang="en-US" dirty="0"/>
          </a:p>
        </p:txBody>
      </p:sp>
    </p:spTree>
    <p:extLst>
      <p:ext uri="{BB962C8B-B14F-4D97-AF65-F5344CB8AC3E}">
        <p14:creationId xmlns:p14="http://schemas.microsoft.com/office/powerpoint/2010/main" val="156915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6</a:t>
            </a:r>
            <a:r>
              <a:rPr lang="en-US" baseline="30000" dirty="0" smtClean="0"/>
              <a:t>th</a:t>
            </a:r>
            <a:r>
              <a:rPr lang="en-US" baseline="0" dirty="0" smtClean="0"/>
              <a:t> principle is verification.  This step double checks the process and provides a process for long term review.  Verification consists of the following steps:</a:t>
            </a:r>
            <a:br>
              <a:rPr lang="en-US" baseline="0" dirty="0" smtClean="0"/>
            </a:br>
            <a:r>
              <a:rPr lang="en-US" baseline="0" dirty="0" smtClean="0"/>
              <a:t/>
            </a:r>
            <a:br>
              <a:rPr lang="en-US" baseline="0" dirty="0" smtClean="0"/>
            </a:br>
            <a:r>
              <a:rPr lang="en-US" baseline="0" dirty="0" smtClean="0"/>
              <a:t>- keep written records</a:t>
            </a:r>
          </a:p>
          <a:p>
            <a:pPr marL="171450" indent="-171450">
              <a:buFontTx/>
              <a:buChar char="-"/>
            </a:pPr>
            <a:r>
              <a:rPr lang="en-US" baseline="0" dirty="0" smtClean="0"/>
              <a:t>Note the regular monitor’s work habits and review records</a:t>
            </a:r>
          </a:p>
          <a:p>
            <a:pPr marL="171450" indent="-171450">
              <a:buFontTx/>
              <a:buChar char="-"/>
            </a:pPr>
            <a:r>
              <a:rPr lang="en-US" baseline="0" dirty="0" smtClean="0"/>
              <a:t>Make independent equipment checks</a:t>
            </a:r>
          </a:p>
          <a:p>
            <a:pPr marL="171450" indent="-171450">
              <a:buFontTx/>
              <a:buChar char="-"/>
            </a:pPr>
            <a:r>
              <a:rPr lang="en-US" baseline="0" dirty="0" smtClean="0"/>
              <a:t>Have someone other than the responsible monitor sign off to note what took place.</a:t>
            </a:r>
          </a:p>
          <a:p>
            <a:pPr marL="0" indent="0">
              <a:buFontTx/>
              <a:buNone/>
            </a:pPr>
            <a:endParaRPr lang="en-US" baseline="0" dirty="0" smtClean="0"/>
          </a:p>
          <a:p>
            <a:pPr marL="0" indent="0">
              <a:buFontTx/>
              <a:buNone/>
            </a:pPr>
            <a:r>
              <a:rPr lang="en-US" baseline="0" dirty="0" smtClean="0"/>
              <a:t>For example, verifying that the metal detector works properly and recording it in a second, separate log is a double-check of the procedure.  Annual supplier audits and lab analysis of critical ingredients are examples of long-term verifications.</a:t>
            </a:r>
          </a:p>
        </p:txBody>
      </p:sp>
      <p:sp>
        <p:nvSpPr>
          <p:cNvPr id="4" name="Slide Number Placeholder 3"/>
          <p:cNvSpPr>
            <a:spLocks noGrp="1"/>
          </p:cNvSpPr>
          <p:nvPr>
            <p:ph type="sldNum" sz="quarter" idx="10"/>
          </p:nvPr>
        </p:nvSpPr>
        <p:spPr/>
        <p:txBody>
          <a:bodyPr/>
          <a:lstStyle/>
          <a:p>
            <a:fld id="{B66C7DD0-F2F6-4F09-9104-9CDCE914E4B2}" type="slidenum">
              <a:rPr lang="en-US" smtClean="0"/>
              <a:t>20</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HACCP program depends on accurate record keeping.  Without documenting an event when it occurs, it will be difficult to prove it happened.</a:t>
            </a:r>
          </a:p>
          <a:p>
            <a:endParaRPr lang="en-US" baseline="0" dirty="0" smtClean="0"/>
          </a:p>
          <a:p>
            <a:r>
              <a:rPr lang="en-US" baseline="0" dirty="0" smtClean="0"/>
              <a:t>Here are some good rules to live by when performing good recording keeping practices:</a:t>
            </a:r>
          </a:p>
          <a:p>
            <a:endParaRPr lang="en-US" baseline="0" dirty="0" smtClean="0"/>
          </a:p>
          <a:p>
            <a:pPr marL="171450" indent="-171450">
              <a:buFontTx/>
              <a:buChar char="-"/>
            </a:pPr>
            <a:r>
              <a:rPr lang="en-US" baseline="0" dirty="0" smtClean="0"/>
              <a:t>Never pre-record, estimate or rely on memory when recording data.</a:t>
            </a:r>
          </a:p>
          <a:p>
            <a:pPr marL="171450" indent="-171450">
              <a:buFontTx/>
              <a:buChar char="-"/>
            </a:pPr>
            <a:r>
              <a:rPr lang="en-US" baseline="0" dirty="0" smtClean="0"/>
              <a:t>Make sure to record the data at the exact time that the monitoring occurs to prevent mistakes.</a:t>
            </a:r>
          </a:p>
          <a:p>
            <a:pPr marL="171450" indent="-171450">
              <a:buFontTx/>
              <a:buChar char="-"/>
            </a:pPr>
            <a:r>
              <a:rPr lang="en-US" baseline="0" dirty="0" smtClean="0"/>
              <a:t>Keep files of every document completed and other pertinent information for the HACCP program.  Proper records can help answer customers’ questions and also can be used to justify change when it is needed.</a:t>
            </a:r>
          </a:p>
          <a:p>
            <a:pPr marL="171450" indent="-171450">
              <a:buFontTx/>
              <a:buChar char="-"/>
            </a:pPr>
            <a:r>
              <a:rPr lang="en-US" baseline="0" dirty="0" smtClean="0"/>
              <a:t>Keep records on site for at least six months. Records can then be moved off site, but they still must be kept long enough to ensure that the product has ben safely used by the customer or consumer.</a:t>
            </a:r>
          </a:p>
          <a:p>
            <a:pPr marL="171450" indent="-171450">
              <a:buFontTx/>
              <a:buChar char="-"/>
            </a:pPr>
            <a:r>
              <a:rPr lang="en-US" baseline="0" dirty="0" smtClean="0"/>
              <a:t>Each company will have specific record keeping requirements.  Always know and follow them.</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21</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 process does go out of control, it’s important to answer the following questions:</a:t>
            </a:r>
          </a:p>
          <a:p>
            <a:endParaRPr lang="en-US" baseline="0" dirty="0" smtClean="0"/>
          </a:p>
          <a:p>
            <a:pPr marL="171450" indent="-171450">
              <a:buFontTx/>
              <a:buChar char="-"/>
            </a:pPr>
            <a:r>
              <a:rPr lang="en-US" baseline="0" dirty="0" smtClean="0"/>
              <a:t>What factors caused the process to go out of control?</a:t>
            </a:r>
          </a:p>
          <a:p>
            <a:pPr marL="171450" indent="-171450">
              <a:buFontTx/>
              <a:buChar char="-"/>
            </a:pPr>
            <a:r>
              <a:rPr lang="en-US" baseline="0" dirty="0" smtClean="0"/>
              <a:t>What action was taken to bring the process back in control?</a:t>
            </a:r>
            <a:br>
              <a:rPr lang="en-US" baseline="0" dirty="0" smtClean="0"/>
            </a:br>
            <a:r>
              <a:rPr lang="en-US" baseline="0" dirty="0" smtClean="0"/>
              <a:t>What happened to the product that was being created when the process went out of control?</a:t>
            </a:r>
          </a:p>
          <a:p>
            <a:pPr marL="171450" indent="-171450">
              <a:buFontTx/>
              <a:buChar char="-"/>
            </a:pPr>
            <a:r>
              <a:rPr lang="en-US" baseline="0" dirty="0" smtClean="0"/>
              <a:t>What long-term corrective action was taken to keep the process in control in the future?</a:t>
            </a:r>
          </a:p>
          <a:p>
            <a:pPr marL="171450" indent="-171450">
              <a:buFontTx/>
              <a:buChar char="-"/>
            </a:pPr>
            <a:endParaRPr lang="en-US" baseline="0" dirty="0" smtClean="0"/>
          </a:p>
          <a:p>
            <a:pPr marL="0" indent="0">
              <a:buFontTx/>
              <a:buNone/>
            </a:pPr>
            <a:r>
              <a:rPr lang="en-US" baseline="0" dirty="0" smtClean="0"/>
              <a:t>This is completed through the use of a Deviation Report</a:t>
            </a:r>
          </a:p>
        </p:txBody>
      </p:sp>
      <p:sp>
        <p:nvSpPr>
          <p:cNvPr id="4" name="Slide Number Placeholder 3"/>
          <p:cNvSpPr>
            <a:spLocks noGrp="1"/>
          </p:cNvSpPr>
          <p:nvPr>
            <p:ph type="sldNum" sz="quarter" idx="10"/>
          </p:nvPr>
        </p:nvSpPr>
        <p:spPr/>
        <p:txBody>
          <a:bodyPr/>
          <a:lstStyle/>
          <a:p>
            <a:fld id="{B66C7DD0-F2F6-4F09-9104-9CDCE914E4B2}" type="slidenum">
              <a:rPr lang="en-US" smtClean="0"/>
              <a:t>22</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facility should have a HACCP manual.  This manual should contain:</a:t>
            </a:r>
            <a:br>
              <a:rPr lang="en-US" baseline="0" dirty="0" smtClean="0"/>
            </a:br>
            <a:r>
              <a:rPr lang="en-US" baseline="0" dirty="0" smtClean="0"/>
              <a:t/>
            </a:r>
            <a:br>
              <a:rPr lang="en-US" baseline="0" dirty="0" smtClean="0"/>
            </a:br>
            <a:r>
              <a:rPr lang="en-US" baseline="0" dirty="0" smtClean="0"/>
              <a:t>Company Information</a:t>
            </a:r>
          </a:p>
          <a:p>
            <a:r>
              <a:rPr lang="en-US" baseline="0" dirty="0" smtClean="0"/>
              <a:t>This section can include background information about the organization, information about the company’s products, and the company’s mission statement.</a:t>
            </a:r>
          </a:p>
          <a:p>
            <a:endParaRPr lang="en-US" baseline="0" dirty="0" smtClean="0"/>
          </a:p>
          <a:p>
            <a:r>
              <a:rPr lang="en-US" baseline="0" dirty="0" smtClean="0"/>
              <a:t>HACCP Team</a:t>
            </a:r>
          </a:p>
          <a:p>
            <a:r>
              <a:rPr lang="en-US" baseline="0" dirty="0" smtClean="0"/>
              <a:t>This section of the manual should clearly identify the names and job positions of all HACCP team members.  Make sure the team coordinator is identified.  Training records should also be included as they related to HACCP.</a:t>
            </a:r>
          </a:p>
        </p:txBody>
      </p:sp>
      <p:sp>
        <p:nvSpPr>
          <p:cNvPr id="4" name="Slide Number Placeholder 3"/>
          <p:cNvSpPr>
            <a:spLocks noGrp="1"/>
          </p:cNvSpPr>
          <p:nvPr>
            <p:ph type="sldNum" sz="quarter" idx="10"/>
          </p:nvPr>
        </p:nvSpPr>
        <p:spPr/>
        <p:txBody>
          <a:bodyPr/>
          <a:lstStyle/>
          <a:p>
            <a:fld id="{B66C7DD0-F2F6-4F09-9104-9CDCE914E4B2}" type="slidenum">
              <a:rPr lang="en-US" smtClean="0"/>
              <a:t>23</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manual should also include:</a:t>
            </a:r>
            <a:br>
              <a:rPr lang="en-US" baseline="0" dirty="0" smtClean="0"/>
            </a:br>
            <a:r>
              <a:rPr lang="en-US" baseline="0" dirty="0" smtClean="0"/>
              <a:t/>
            </a:r>
            <a:br>
              <a:rPr lang="en-US" baseline="0" dirty="0" smtClean="0"/>
            </a:br>
            <a:r>
              <a:rPr lang="en-US" baseline="0" dirty="0" smtClean="0"/>
              <a:t>Prerequisite Programs</a:t>
            </a:r>
          </a:p>
          <a:p>
            <a:r>
              <a:rPr lang="en-US" baseline="0" dirty="0" smtClean="0"/>
              <a:t>This section should have a description of each prerequisite program required for an effective HACCP plan.</a:t>
            </a:r>
          </a:p>
          <a:p>
            <a:endParaRPr lang="en-US" baseline="0" dirty="0" smtClean="0"/>
          </a:p>
          <a:p>
            <a:r>
              <a:rPr lang="en-US" baseline="0" dirty="0" smtClean="0"/>
              <a:t>Process Flow Diagram</a:t>
            </a:r>
          </a:p>
          <a:p>
            <a:r>
              <a:rPr lang="en-US" baseline="0" dirty="0" smtClean="0"/>
              <a:t>Which is a simple picture that outlines the correct sequence of the process steps.  It must also include all the basic steps as well as all Critical Control Points.</a:t>
            </a:r>
          </a:p>
          <a:p>
            <a:endParaRPr lang="en-US" baseline="0" dirty="0" smtClean="0"/>
          </a:p>
          <a:p>
            <a:r>
              <a:rPr lang="en-US" baseline="0" dirty="0" smtClean="0"/>
              <a:t>Hazard Analysis</a:t>
            </a:r>
          </a:p>
          <a:p>
            <a:r>
              <a:rPr lang="en-US" baseline="0" dirty="0" smtClean="0"/>
              <a:t>These forms, ingredients and process hazard analysis, identify what potential hazards exist and how they are controlled.</a:t>
            </a:r>
          </a:p>
        </p:txBody>
      </p:sp>
      <p:sp>
        <p:nvSpPr>
          <p:cNvPr id="4" name="Slide Number Placeholder 3"/>
          <p:cNvSpPr>
            <a:spLocks noGrp="1"/>
          </p:cNvSpPr>
          <p:nvPr>
            <p:ph type="sldNum" sz="quarter" idx="10"/>
          </p:nvPr>
        </p:nvSpPr>
        <p:spPr/>
        <p:txBody>
          <a:bodyPr/>
          <a:lstStyle/>
          <a:p>
            <a:fld id="{B66C7DD0-F2F6-4F09-9104-9CDCE914E4B2}" type="slidenum">
              <a:rPr lang="en-US" smtClean="0"/>
              <a:t>24</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each HACCP manual should have a:</a:t>
            </a:r>
          </a:p>
          <a:p>
            <a:endParaRPr lang="en-US" baseline="0" dirty="0" smtClean="0"/>
          </a:p>
          <a:p>
            <a:r>
              <a:rPr lang="en-US" baseline="0" dirty="0" smtClean="0"/>
              <a:t>Master Plan</a:t>
            </a:r>
          </a:p>
          <a:p>
            <a:r>
              <a:rPr lang="en-US" baseline="0" dirty="0" smtClean="0"/>
              <a:t>Which summarizes the CCPs and the critical limits that go along with them.</a:t>
            </a:r>
          </a:p>
          <a:p>
            <a:endParaRPr lang="en-US" baseline="0" dirty="0" smtClean="0"/>
          </a:p>
          <a:p>
            <a:r>
              <a:rPr lang="en-US" baseline="0" dirty="0" smtClean="0"/>
              <a:t>A Blank Deviation Report</a:t>
            </a:r>
          </a:p>
          <a:p>
            <a:r>
              <a:rPr lang="en-US" baseline="0" dirty="0" smtClean="0"/>
              <a:t>That your company will use to describe any corrective actions taken when a limit is exceeded should also be included.</a:t>
            </a:r>
          </a:p>
        </p:txBody>
      </p:sp>
      <p:sp>
        <p:nvSpPr>
          <p:cNvPr id="4" name="Slide Number Placeholder 3"/>
          <p:cNvSpPr>
            <a:spLocks noGrp="1"/>
          </p:cNvSpPr>
          <p:nvPr>
            <p:ph type="sldNum" sz="quarter" idx="10"/>
          </p:nvPr>
        </p:nvSpPr>
        <p:spPr/>
        <p:txBody>
          <a:bodyPr/>
          <a:lstStyle/>
          <a:p>
            <a:fld id="{B66C7DD0-F2F6-4F09-9104-9CDCE914E4B2}" type="slidenum">
              <a:rPr lang="en-US" smtClean="0"/>
              <a:t>25</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HACCP program is a great way to prevent hazards that could harm the customer (end user / consumer of the product(s)).</a:t>
            </a:r>
          </a:p>
          <a:p>
            <a:endParaRPr lang="en-US" baseline="0" dirty="0" smtClean="0"/>
          </a:p>
          <a:p>
            <a:r>
              <a:rPr lang="en-US" baseline="0" dirty="0" smtClean="0"/>
              <a:t>By knowing what the potential hazards are and what you should do if they occur, you are significantly helping keep food safe.</a:t>
            </a:r>
          </a:p>
          <a:p>
            <a:endParaRPr lang="en-US" baseline="0" dirty="0" smtClean="0"/>
          </a:p>
          <a:p>
            <a:r>
              <a:rPr lang="en-US" baseline="0" dirty="0" smtClean="0"/>
              <a:t>You may not be part of a HACCP team or design your own HACCP program BUT you ARE a critical part of the overall effort to keep food safe and understanding HACCP is an important step in the process.</a:t>
            </a:r>
          </a:p>
        </p:txBody>
      </p:sp>
      <p:sp>
        <p:nvSpPr>
          <p:cNvPr id="4" name="Slide Number Placeholder 3"/>
          <p:cNvSpPr>
            <a:spLocks noGrp="1"/>
          </p:cNvSpPr>
          <p:nvPr>
            <p:ph type="sldNum" sz="quarter" idx="10"/>
          </p:nvPr>
        </p:nvSpPr>
        <p:spPr/>
        <p:txBody>
          <a:bodyPr/>
          <a:lstStyle/>
          <a:p>
            <a:fld id="{B66C7DD0-F2F6-4F09-9104-9CDCE914E4B2}" type="slidenum">
              <a:rPr lang="en-US" smtClean="0"/>
              <a:t>26</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Tools are a basic part of our job, an important apart and basic understanding of them will keep you, and our food stream safe.</a:t>
            </a:r>
          </a:p>
          <a:p>
            <a:endParaRPr lang="en-US" baseline="0" dirty="0" smtClean="0"/>
          </a:p>
          <a:p>
            <a:r>
              <a:rPr lang="en-US" baseline="0" dirty="0" smtClean="0"/>
              <a:t>Understand the color coding system.  Keep your tools segregated and stored by their color codes.  Properly care for your tools and follow the 4 pillars of sanitation when cleaning them and always follow company GMP when transporting, using or bringing in outside tools into the plant environment.</a:t>
            </a:r>
          </a:p>
        </p:txBody>
      </p:sp>
      <p:sp>
        <p:nvSpPr>
          <p:cNvPr id="4" name="Slide Number Placeholder 3"/>
          <p:cNvSpPr>
            <a:spLocks noGrp="1"/>
          </p:cNvSpPr>
          <p:nvPr>
            <p:ph type="sldNum" sz="quarter" idx="10"/>
          </p:nvPr>
        </p:nvSpPr>
        <p:spPr/>
        <p:txBody>
          <a:bodyPr/>
          <a:lstStyle/>
          <a:p>
            <a:fld id="{B66C7DD0-F2F6-4F09-9104-9CDCE914E4B2}" type="slidenum">
              <a:rPr lang="en-US" smtClean="0"/>
              <a:t>27</a:t>
            </a:fld>
            <a:endParaRPr lang="en-US" dirty="0"/>
          </a:p>
        </p:txBody>
      </p:sp>
    </p:spTree>
    <p:extLst>
      <p:ext uri="{BB962C8B-B14F-4D97-AF65-F5344CB8AC3E}">
        <p14:creationId xmlns:p14="http://schemas.microsoft.com/office/powerpoint/2010/main" val="156915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Food Safety training module we will cover the an important program in food safety known as HACCP.  We will talk about what it means, the basic principles of it as well as reports and manuals the plants we work in must develop.</a:t>
            </a:r>
          </a:p>
          <a:p>
            <a:endParaRPr lang="en-US" baseline="0" dirty="0" smtClean="0"/>
          </a:p>
          <a:p>
            <a:r>
              <a:rPr lang="en-US" baseline="0" dirty="0" smtClean="0"/>
              <a:t>As food safety professionals working in sanitation you do not typically deal with HACCP directly (it’s development, reporting or implementation) but many of your day-to-day actions are following HACCP plans and procedures so we should all be familiar with what this important program is all about.</a:t>
            </a:r>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3</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let’s first Define HACCP</a:t>
            </a:r>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4</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HACCP is a way to evaluate ingredients and processes in order to prevent, or reduce to an acceptable level, product contamination or other conditions that can cause illness, injury or death.</a:t>
            </a:r>
          </a:p>
          <a:p>
            <a:endParaRPr lang="en-US" baseline="0" dirty="0" smtClean="0"/>
          </a:p>
          <a:p>
            <a:r>
              <a:rPr lang="en-US" baseline="0" dirty="0" smtClean="0"/>
              <a:t>It is an important program to help provide safe, clean, and healthy food.</a:t>
            </a:r>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5</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easier to understand HACCP’s function if you know what each word means in more simpler terms.  Let’s review each component of HACCP’s meaning.</a:t>
            </a:r>
          </a:p>
          <a:p>
            <a:endParaRPr lang="en-US" baseline="0" dirty="0" smtClean="0"/>
          </a:p>
          <a:p>
            <a:r>
              <a:rPr lang="en-US" baseline="0" dirty="0" smtClean="0"/>
              <a:t>[READ THROUGH SLIDE]</a:t>
            </a:r>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6</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take a look at the 3 types of Hazards – our first stop in understanding HACCP</a:t>
            </a:r>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7</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Biological hazards come from living microorganisms or, in the case of bacteria, their by-products.</a:t>
            </a:r>
          </a:p>
          <a:p>
            <a:endParaRPr lang="en-US" baseline="0" dirty="0" smtClean="0"/>
          </a:p>
          <a:p>
            <a:r>
              <a:rPr lang="en-US" baseline="0" dirty="0" smtClean="0"/>
              <a:t>Some examples are harmful bacteria such as E. coli found in ground beef or Salmonella found in raw eggs.</a:t>
            </a:r>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8</a:t>
            </a:fld>
            <a:endParaRPr lang="en-US" dirty="0"/>
          </a:p>
        </p:txBody>
      </p:sp>
    </p:spTree>
    <p:extLst>
      <p:ext uri="{BB962C8B-B14F-4D97-AF65-F5344CB8AC3E}">
        <p14:creationId xmlns:p14="http://schemas.microsoft.com/office/powerpoint/2010/main" val="261490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Chemical hazards come from chemicals in the plant that can get into the product.</a:t>
            </a:r>
          </a:p>
          <a:p>
            <a:endParaRPr lang="en-US" baseline="0" dirty="0" smtClean="0"/>
          </a:p>
          <a:p>
            <a:r>
              <a:rPr lang="en-US" baseline="0" dirty="0" smtClean="0"/>
              <a:t>For example, maintenance and cleaning chemicals, allergens, pesticides and so forth can all cause contamination.</a:t>
            </a:r>
          </a:p>
          <a:p>
            <a:endParaRPr lang="en-US" baseline="0" dirty="0" smtClean="0"/>
          </a:p>
          <a:p>
            <a:r>
              <a:rPr lang="en-US" baseline="0" dirty="0" smtClean="0"/>
              <a:t>This is why you never bring a chemical into the plant that has not first been approved by the plant’s HACCP &amp; Safety teams.</a:t>
            </a:r>
            <a:endParaRPr lang="en-US" baseline="0" dirty="0" smtClean="0"/>
          </a:p>
        </p:txBody>
      </p:sp>
      <p:sp>
        <p:nvSpPr>
          <p:cNvPr id="4" name="Slide Number Placeholder 3"/>
          <p:cNvSpPr>
            <a:spLocks noGrp="1"/>
          </p:cNvSpPr>
          <p:nvPr>
            <p:ph type="sldNum" sz="quarter" idx="10"/>
          </p:nvPr>
        </p:nvSpPr>
        <p:spPr/>
        <p:txBody>
          <a:bodyPr/>
          <a:lstStyle/>
          <a:p>
            <a:fld id="{B66C7DD0-F2F6-4F09-9104-9CDCE914E4B2}" type="slidenum">
              <a:rPr lang="en-US" smtClean="0"/>
              <a:t>9</a:t>
            </a:fld>
            <a:endParaRPr lang="en-US" dirty="0"/>
          </a:p>
        </p:txBody>
      </p:sp>
    </p:spTree>
    <p:extLst>
      <p:ext uri="{BB962C8B-B14F-4D97-AF65-F5344CB8AC3E}">
        <p14:creationId xmlns:p14="http://schemas.microsoft.com/office/powerpoint/2010/main" val="261490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4FB51-AE1C-4E11-AEAA-55AE4526BBC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4FB51-AE1C-4E11-AEAA-55AE4526BBC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4FB51-AE1C-4E11-AEAA-55AE4526BBC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4FB51-AE1C-4E11-AEAA-55AE4526BBC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4FB51-AE1C-4E11-AEAA-55AE4526BBCB}"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189529">
            <a:off x="-158751" y="5485559"/>
            <a:ext cx="2119002" cy="4578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C4FB51-AE1C-4E11-AEAA-55AE4526BBC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C4FB51-AE1C-4E11-AEAA-55AE4526BBC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C4FB51-AE1C-4E11-AEAA-55AE4526BBC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C4FB51-AE1C-4E11-AEAA-55AE4526BBC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7C4FB51-AE1C-4E11-AEAA-55AE4526BBC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5CB7C-B648-4A8E-9D6C-287120A5FC94}" type="datetimeFigureOut">
              <a:rPr lang="en-US" smtClean="0"/>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C4FB51-AE1C-4E11-AEAA-55AE4526BBC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56279" y="5915457"/>
            <a:ext cx="2176272" cy="201168"/>
          </a:xfrm>
          <a:prstGeom prst="rect">
            <a:avLst/>
          </a:prstGeom>
        </p:spPr>
        <p:txBody>
          <a:bodyPr vert="horz" lIns="91440" tIns="45720" rIns="91440" bIns="45720" rtlCol="0" anchor="ctr"/>
          <a:lstStyle>
            <a:lvl1pPr algn="l">
              <a:defRPr sz="1200">
                <a:solidFill>
                  <a:srgbClr val="FFFFFF"/>
                </a:solidFill>
              </a:defRPr>
            </a:lvl1pPr>
          </a:lstStyle>
          <a:p>
            <a:r>
              <a:rPr lang="en-US" dirty="0" smtClean="0"/>
              <a:t>Sanitation ILC / Revision 0</a:t>
            </a:r>
            <a:endParaRPr lang="en-US" sz="1000" dirty="0">
              <a:solidFill>
                <a:schemeClr val="tx2"/>
              </a:solidFill>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lgn="r" eaLnBrk="1" latinLnBrk="0" hangingPunct="1"/>
            <a:endParaRPr kumimoji="0" lang="en-US" sz="1000" dirty="0">
              <a:solidFill>
                <a:schemeClr val="tx2"/>
              </a:solidFill>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9189529">
            <a:off x="-117161" y="5599285"/>
            <a:ext cx="1897374" cy="40996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Because sanitizing is more than cleaning!</a:t>
            </a:r>
            <a:endParaRPr lang="en-US" dirty="0"/>
          </a:p>
        </p:txBody>
      </p:sp>
      <p:sp>
        <p:nvSpPr>
          <p:cNvPr id="6" name="Title 1"/>
          <p:cNvSpPr txBox="1">
            <a:spLocks/>
          </p:cNvSpPr>
          <p:nvPr/>
        </p:nvSpPr>
        <p:spPr>
          <a:xfrm rot="19140000">
            <a:off x="797376" y="1759643"/>
            <a:ext cx="5648623" cy="120430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2900" dirty="0" smtClean="0"/>
              <a:t>Gdi-omni school of sanitation</a:t>
            </a:r>
            <a:endParaRPr lang="en-US" sz="29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11" y="6248400"/>
            <a:ext cx="2553789" cy="551796"/>
          </a:xfrm>
          <a:prstGeom prst="rect">
            <a:avLst/>
          </a:prstGeom>
        </p:spPr>
      </p:pic>
    </p:spTree>
    <p:extLst>
      <p:ext uri="{BB962C8B-B14F-4D97-AF65-F5344CB8AC3E}">
        <p14:creationId xmlns:p14="http://schemas.microsoft.com/office/powerpoint/2010/main" val="1047641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Hazards - physical</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4" y="1627133"/>
            <a:ext cx="2795587" cy="312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762000"/>
            <a:ext cx="2476500" cy="299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10" y="1314450"/>
            <a:ext cx="268121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53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Haccp history</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100" y="0"/>
            <a:ext cx="504596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19" y="1752600"/>
            <a:ext cx="3983873" cy="304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397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2133600"/>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Beginning a Haccp program</a:t>
            </a:r>
            <a:endParaRPr lang="en-US" dirty="0"/>
          </a:p>
        </p:txBody>
      </p:sp>
      <p:sp>
        <p:nvSpPr>
          <p:cNvPr id="3" name="TextBox 2"/>
          <p:cNvSpPr txBox="1"/>
          <p:nvPr/>
        </p:nvSpPr>
        <p:spPr>
          <a:xfrm>
            <a:off x="2133600" y="963743"/>
            <a:ext cx="7010400" cy="4431983"/>
          </a:xfrm>
          <a:prstGeom prst="rect">
            <a:avLst/>
          </a:prstGeom>
          <a:noFill/>
        </p:spPr>
        <p:txBody>
          <a:bodyPr wrap="square" rtlCol="0">
            <a:spAutoFit/>
          </a:bodyPr>
          <a:lstStyle/>
          <a:p>
            <a:pPr marL="285750" indent="-285750">
              <a:buClr>
                <a:srgbClr val="C00000"/>
              </a:buClr>
              <a:buSzPct val="200000"/>
              <a:buFont typeface="Wingdings" panose="05000000000000000000" pitchFamily="2" charset="2"/>
              <a:buChar char="ü"/>
            </a:pPr>
            <a:r>
              <a:rPr lang="en-US" sz="2400" dirty="0"/>
              <a:t>Establishing a good, basic set of programs developed around </a:t>
            </a:r>
            <a:r>
              <a:rPr lang="en-US" sz="2400" dirty="0" smtClean="0"/>
              <a:t>GMPs &amp; using </a:t>
            </a:r>
            <a:r>
              <a:rPr lang="en-US" sz="2400" dirty="0"/>
              <a:t>them consistently</a:t>
            </a:r>
          </a:p>
          <a:p>
            <a:pPr marL="285750" indent="-285750">
              <a:buClr>
                <a:srgbClr val="C00000"/>
              </a:buClr>
              <a:buSzPct val="200000"/>
              <a:buFont typeface="Wingdings" panose="05000000000000000000" pitchFamily="2" charset="2"/>
              <a:buChar char="ü"/>
            </a:pPr>
            <a:endParaRPr lang="en-US" sz="2400" dirty="0"/>
          </a:p>
          <a:p>
            <a:pPr marL="285750" indent="-285750">
              <a:buClr>
                <a:srgbClr val="C00000"/>
              </a:buClr>
              <a:buSzPct val="200000"/>
              <a:buFont typeface="Wingdings" panose="05000000000000000000" pitchFamily="2" charset="2"/>
              <a:buChar char="ü"/>
            </a:pPr>
            <a:r>
              <a:rPr lang="en-US" sz="2400" dirty="0"/>
              <a:t>Gaining management support for the HACCP program</a:t>
            </a:r>
          </a:p>
          <a:p>
            <a:pPr marL="285750" indent="-285750">
              <a:buClr>
                <a:srgbClr val="C00000"/>
              </a:buClr>
              <a:buSzPct val="200000"/>
              <a:buFont typeface="Wingdings" panose="05000000000000000000" pitchFamily="2" charset="2"/>
              <a:buChar char="ü"/>
            </a:pPr>
            <a:endParaRPr lang="en-US" sz="2400" dirty="0"/>
          </a:p>
          <a:p>
            <a:pPr marL="285750" indent="-285750">
              <a:buClr>
                <a:srgbClr val="C00000"/>
              </a:buClr>
              <a:buSzPct val="200000"/>
              <a:buFont typeface="Wingdings" panose="05000000000000000000" pitchFamily="2" charset="2"/>
              <a:buChar char="ü"/>
            </a:pPr>
            <a:r>
              <a:rPr lang="en-US" sz="2400" dirty="0"/>
              <a:t>Describing and identifying the food product, its distribution, its </a:t>
            </a:r>
            <a:r>
              <a:rPr lang="en-US" sz="2400" dirty="0" smtClean="0"/>
              <a:t>intended </a:t>
            </a:r>
            <a:r>
              <a:rPr lang="en-US" sz="2400" dirty="0"/>
              <a:t>use, and potential customers</a:t>
            </a:r>
          </a:p>
          <a:p>
            <a:pPr marL="285750" indent="-285750">
              <a:buClr>
                <a:srgbClr val="C00000"/>
              </a:buClr>
              <a:buSzPct val="200000"/>
              <a:buFont typeface="Wingdings" panose="05000000000000000000" pitchFamily="2" charset="2"/>
              <a:buChar char="ü"/>
            </a:pPr>
            <a:endParaRPr lang="en-US" sz="2400" dirty="0"/>
          </a:p>
          <a:p>
            <a:pPr marL="285750" indent="-285750">
              <a:buClr>
                <a:srgbClr val="C00000"/>
              </a:buClr>
              <a:buSzPct val="200000"/>
              <a:buFont typeface="Wingdings" panose="05000000000000000000" pitchFamily="2" charset="2"/>
              <a:buChar char="ü"/>
            </a:pPr>
            <a:r>
              <a:rPr lang="en-US" sz="2400" dirty="0"/>
              <a:t>Completing and verifying a flow diagram</a:t>
            </a:r>
          </a:p>
          <a:p>
            <a:pPr marL="285750" indent="-285750">
              <a:buClr>
                <a:srgbClr val="C00000"/>
              </a:buClr>
              <a:buSzPct val="200000"/>
              <a:buFont typeface="Wingdings" panose="05000000000000000000" pitchFamily="2" charset="2"/>
              <a:buChar char="ü"/>
            </a:pPr>
            <a:endParaRPr lang="en-US" dirty="0"/>
          </a:p>
        </p:txBody>
      </p:sp>
    </p:spTree>
    <p:extLst>
      <p:ext uri="{BB962C8B-B14F-4D97-AF65-F5344CB8AC3E}">
        <p14:creationId xmlns:p14="http://schemas.microsoft.com/office/powerpoint/2010/main" val="3376756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Seven steps to haccp</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38400"/>
            <a:ext cx="16573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4400" y="1261170"/>
            <a:ext cx="6400800" cy="3539430"/>
          </a:xfrm>
          <a:prstGeom prst="rect">
            <a:avLst/>
          </a:prstGeom>
        </p:spPr>
        <p:txBody>
          <a:bodyPr wrap="square">
            <a:spAutoFit/>
          </a:bodyPr>
          <a:lstStyle/>
          <a:p>
            <a:pPr marL="228600" indent="-228600">
              <a:buAutoNum type="arabicPeriod"/>
            </a:pPr>
            <a:r>
              <a:rPr lang="en-US" sz="3200" dirty="0" smtClean="0"/>
              <a:t>  Conducting </a:t>
            </a:r>
            <a:r>
              <a:rPr lang="en-US" sz="3200" dirty="0"/>
              <a:t>a hazard analysis</a:t>
            </a:r>
          </a:p>
          <a:p>
            <a:pPr marL="228600" indent="-228600">
              <a:buAutoNum type="arabicPeriod"/>
            </a:pPr>
            <a:r>
              <a:rPr lang="en-US" sz="3200" dirty="0" smtClean="0"/>
              <a:t>  Identify </a:t>
            </a:r>
            <a:r>
              <a:rPr lang="en-US" sz="3200" dirty="0"/>
              <a:t>control points</a:t>
            </a:r>
          </a:p>
          <a:p>
            <a:pPr marL="228600" indent="-228600">
              <a:buAutoNum type="arabicPeriod"/>
            </a:pPr>
            <a:r>
              <a:rPr lang="en-US" sz="3200" dirty="0" smtClean="0"/>
              <a:t>  Establish </a:t>
            </a:r>
            <a:r>
              <a:rPr lang="en-US" sz="3200" dirty="0"/>
              <a:t>critical limits</a:t>
            </a:r>
          </a:p>
          <a:p>
            <a:pPr marL="228600" indent="-228600">
              <a:buAutoNum type="arabicPeriod"/>
            </a:pPr>
            <a:r>
              <a:rPr lang="en-US" sz="3200" dirty="0" smtClean="0"/>
              <a:t>  Establish </a:t>
            </a:r>
            <a:r>
              <a:rPr lang="en-US" sz="3200" dirty="0"/>
              <a:t>monitoring procedures</a:t>
            </a:r>
          </a:p>
          <a:p>
            <a:pPr marL="228600" indent="-228600">
              <a:buAutoNum type="arabicPeriod"/>
            </a:pPr>
            <a:r>
              <a:rPr lang="en-US" sz="3200" dirty="0" smtClean="0"/>
              <a:t>  Establish </a:t>
            </a:r>
            <a:r>
              <a:rPr lang="en-US" sz="3200" dirty="0"/>
              <a:t>corrective action</a:t>
            </a:r>
          </a:p>
          <a:p>
            <a:pPr marL="228600" indent="-228600">
              <a:buAutoNum type="arabicPeriod"/>
            </a:pPr>
            <a:r>
              <a:rPr lang="en-US" sz="3200" dirty="0" smtClean="0"/>
              <a:t>  Verification</a:t>
            </a:r>
            <a:endParaRPr lang="en-US" sz="3200" dirty="0"/>
          </a:p>
          <a:p>
            <a:pPr marL="228600" indent="-228600">
              <a:buAutoNum type="arabicPeriod"/>
            </a:pPr>
            <a:r>
              <a:rPr lang="en-US" sz="3200" dirty="0" smtClean="0"/>
              <a:t>  Recordkeeping</a:t>
            </a:r>
            <a:endParaRPr lang="en-US" sz="3200" dirty="0"/>
          </a:p>
        </p:txBody>
      </p:sp>
    </p:spTree>
    <p:extLst>
      <p:ext uri="{BB962C8B-B14F-4D97-AF65-F5344CB8AC3E}">
        <p14:creationId xmlns:p14="http://schemas.microsoft.com/office/powerpoint/2010/main" val="2451430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smtClean="0"/>
              <a:t>Principle 1: </a:t>
            </a:r>
            <a:br>
              <a:rPr lang="en-US" dirty="0" smtClean="0"/>
            </a:br>
            <a:r>
              <a:rPr lang="en-US" dirty="0" smtClean="0"/>
              <a:t>conducting a hazard analysis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379" y="2438400"/>
            <a:ext cx="3661621"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399" y="1524000"/>
            <a:ext cx="4800599" cy="3046988"/>
          </a:xfrm>
          <a:prstGeom prst="rect">
            <a:avLst/>
          </a:prstGeom>
          <a:noFill/>
        </p:spPr>
        <p:txBody>
          <a:bodyPr wrap="square" rtlCol="0">
            <a:spAutoFit/>
          </a:bodyPr>
          <a:lstStyle/>
          <a:p>
            <a:pPr algn="ctr"/>
            <a:r>
              <a:rPr lang="en-US" sz="3200" b="1" dirty="0" smtClean="0">
                <a:solidFill>
                  <a:srgbClr val="FF0000"/>
                </a:solidFill>
              </a:rPr>
              <a:t>“This </a:t>
            </a:r>
            <a:r>
              <a:rPr lang="en-US" sz="3200" b="1" dirty="0">
                <a:solidFill>
                  <a:srgbClr val="FF0000"/>
                </a:solidFill>
              </a:rPr>
              <a:t>principle is the most </a:t>
            </a:r>
            <a:r>
              <a:rPr lang="en-US" sz="3200" b="1" dirty="0" smtClean="0">
                <a:solidFill>
                  <a:srgbClr val="FF0000"/>
                </a:solidFill>
              </a:rPr>
              <a:t>important </a:t>
            </a:r>
            <a:r>
              <a:rPr lang="en-US" sz="3200" b="1" dirty="0">
                <a:solidFill>
                  <a:srgbClr val="FF0000"/>
                </a:solidFill>
              </a:rPr>
              <a:t>because if a possible hazard is not identified, no control program will be established</a:t>
            </a:r>
            <a:r>
              <a:rPr lang="en-US" sz="3200" b="1" dirty="0" smtClean="0">
                <a:solidFill>
                  <a:srgbClr val="FF0000"/>
                </a:solidFill>
              </a:rPr>
              <a:t>.”</a:t>
            </a:r>
            <a:endParaRPr lang="en-US" sz="3200" b="1" dirty="0">
              <a:solidFill>
                <a:srgbClr val="FF0000"/>
              </a:solidFill>
            </a:endParaRPr>
          </a:p>
        </p:txBody>
      </p:sp>
    </p:spTree>
    <p:extLst>
      <p:ext uri="{BB962C8B-B14F-4D97-AF65-F5344CB8AC3E}">
        <p14:creationId xmlns:p14="http://schemas.microsoft.com/office/powerpoint/2010/main" val="1256531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a:t>Principle 1: </a:t>
            </a:r>
            <a:br>
              <a:rPr lang="en-US" dirty="0"/>
            </a:br>
            <a:r>
              <a:rPr lang="en-US" dirty="0"/>
              <a:t>conducting a hazard analysis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1981200" cy="178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508" y="3124200"/>
            <a:ext cx="1172292"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19401" y="1929825"/>
            <a:ext cx="4800599" cy="584775"/>
          </a:xfrm>
          <a:prstGeom prst="rect">
            <a:avLst/>
          </a:prstGeom>
          <a:noFill/>
        </p:spPr>
        <p:txBody>
          <a:bodyPr wrap="square" rtlCol="0">
            <a:spAutoFit/>
          </a:bodyPr>
          <a:lstStyle/>
          <a:p>
            <a:r>
              <a:rPr lang="en-US" sz="3200" b="1" dirty="0" smtClean="0">
                <a:solidFill>
                  <a:srgbClr val="FF0000"/>
                </a:solidFill>
              </a:rPr>
              <a:t>Ingredient Analysis</a:t>
            </a:r>
            <a:endParaRPr lang="en-US" sz="3200" b="1" dirty="0">
              <a:solidFill>
                <a:srgbClr val="FF0000"/>
              </a:solidFill>
            </a:endParaRPr>
          </a:p>
        </p:txBody>
      </p:sp>
      <p:sp>
        <p:nvSpPr>
          <p:cNvPr id="9" name="TextBox 8"/>
          <p:cNvSpPr txBox="1"/>
          <p:nvPr/>
        </p:nvSpPr>
        <p:spPr>
          <a:xfrm>
            <a:off x="5105400" y="4038600"/>
            <a:ext cx="4038600" cy="584775"/>
          </a:xfrm>
          <a:prstGeom prst="rect">
            <a:avLst/>
          </a:prstGeom>
          <a:noFill/>
        </p:spPr>
        <p:txBody>
          <a:bodyPr wrap="square" rtlCol="0">
            <a:spAutoFit/>
          </a:bodyPr>
          <a:lstStyle/>
          <a:p>
            <a:r>
              <a:rPr lang="en-US" sz="3200" b="1" dirty="0" smtClean="0">
                <a:solidFill>
                  <a:srgbClr val="FF0000"/>
                </a:solidFill>
              </a:rPr>
              <a:t>Process Analysis</a:t>
            </a:r>
            <a:endParaRPr lang="en-US" sz="3200" b="1" dirty="0">
              <a:solidFill>
                <a:srgbClr val="FF0000"/>
              </a:solidFill>
            </a:endParaRPr>
          </a:p>
        </p:txBody>
      </p:sp>
    </p:spTree>
    <p:extLst>
      <p:ext uri="{BB962C8B-B14F-4D97-AF65-F5344CB8AC3E}">
        <p14:creationId xmlns:p14="http://schemas.microsoft.com/office/powerpoint/2010/main" val="2295657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a:t>Principle </a:t>
            </a:r>
            <a:r>
              <a:rPr lang="en-US" dirty="0" smtClean="0"/>
              <a:t>2: </a:t>
            </a:r>
            <a:r>
              <a:rPr lang="en-US" dirty="0"/>
              <a:t/>
            </a:r>
            <a:br>
              <a:rPr lang="en-US" dirty="0"/>
            </a:br>
            <a:r>
              <a:rPr lang="en-US" dirty="0" smtClean="0"/>
              <a:t>identify critical control points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273" y="2286000"/>
            <a:ext cx="6926727" cy="182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312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a:t>Principle </a:t>
            </a:r>
            <a:r>
              <a:rPr lang="en-US" dirty="0" smtClean="0"/>
              <a:t>3: </a:t>
            </a:r>
            <a:r>
              <a:rPr lang="en-US" dirty="0"/>
              <a:t/>
            </a:r>
            <a:br>
              <a:rPr lang="en-US" dirty="0"/>
            </a:br>
            <a:r>
              <a:rPr lang="en-US" dirty="0" smtClean="0"/>
              <a:t>establish critical limits</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143000"/>
            <a:ext cx="5276473" cy="3552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78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609600"/>
            <a:ext cx="5384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a:t>Principle 4</a:t>
            </a:r>
            <a:r>
              <a:rPr lang="en-US" dirty="0" smtClean="0"/>
              <a:t>: </a:t>
            </a:r>
            <a:r>
              <a:rPr lang="en-US" dirty="0"/>
              <a:t/>
            </a:r>
            <a:br>
              <a:rPr lang="en-US" dirty="0"/>
            </a:br>
            <a:r>
              <a:rPr lang="en-US" dirty="0" smtClean="0"/>
              <a:t>establish monitoring procedures</a:t>
            </a:r>
            <a:endParaRPr lang="en-US" dirty="0"/>
          </a:p>
        </p:txBody>
      </p:sp>
      <p:sp>
        <p:nvSpPr>
          <p:cNvPr id="2" name="Rectangle 1"/>
          <p:cNvSpPr/>
          <p:nvPr/>
        </p:nvSpPr>
        <p:spPr>
          <a:xfrm>
            <a:off x="152400" y="2209800"/>
            <a:ext cx="8991600" cy="2308324"/>
          </a:xfrm>
          <a:prstGeom prst="rect">
            <a:avLst/>
          </a:prstGeom>
        </p:spPr>
        <p:txBody>
          <a:bodyPr wrap="square">
            <a:spAutoFit/>
          </a:bodyPr>
          <a:lstStyle/>
          <a:p>
            <a:pPr marL="285750" indent="-285750">
              <a:buClr>
                <a:srgbClr val="C00000"/>
              </a:buClr>
              <a:buSzPct val="200000"/>
              <a:buFont typeface="Wingdings" panose="05000000000000000000" pitchFamily="2" charset="2"/>
              <a:buChar char="ü"/>
            </a:pPr>
            <a:r>
              <a:rPr lang="en-US" sz="3600" b="1" dirty="0"/>
              <a:t>What to </a:t>
            </a:r>
            <a:r>
              <a:rPr lang="en-US" sz="3600" b="1" dirty="0" smtClean="0"/>
              <a:t>measure</a:t>
            </a:r>
            <a:endParaRPr lang="en-US" sz="3600" b="1" dirty="0"/>
          </a:p>
          <a:p>
            <a:pPr marL="285750" indent="-285750">
              <a:buClr>
                <a:srgbClr val="C00000"/>
              </a:buClr>
              <a:buSzPct val="200000"/>
              <a:buFont typeface="Wingdings" panose="05000000000000000000" pitchFamily="2" charset="2"/>
              <a:buChar char="ü"/>
            </a:pPr>
            <a:r>
              <a:rPr lang="en-US" sz="3600" b="1" dirty="0"/>
              <a:t>How to collect the data</a:t>
            </a:r>
          </a:p>
          <a:p>
            <a:pPr marL="285750" indent="-285750">
              <a:buClr>
                <a:srgbClr val="C00000"/>
              </a:buClr>
              <a:buSzPct val="200000"/>
              <a:buFont typeface="Wingdings" panose="05000000000000000000" pitchFamily="2" charset="2"/>
              <a:buChar char="ü"/>
            </a:pPr>
            <a:r>
              <a:rPr lang="en-US" sz="3600" b="1" dirty="0"/>
              <a:t>How often to collect the data</a:t>
            </a:r>
          </a:p>
          <a:p>
            <a:pPr marL="285750" indent="-285750">
              <a:buClr>
                <a:srgbClr val="C00000"/>
              </a:buClr>
              <a:buSzPct val="200000"/>
              <a:buFont typeface="Wingdings" panose="05000000000000000000" pitchFamily="2" charset="2"/>
              <a:buChar char="ü"/>
            </a:pPr>
            <a:r>
              <a:rPr lang="en-US" sz="3600" b="1" dirty="0"/>
              <a:t>Who will measure and record the data</a:t>
            </a:r>
          </a:p>
        </p:txBody>
      </p:sp>
    </p:spTree>
    <p:extLst>
      <p:ext uri="{BB962C8B-B14F-4D97-AF65-F5344CB8AC3E}">
        <p14:creationId xmlns:p14="http://schemas.microsoft.com/office/powerpoint/2010/main" val="2221907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a:t>Principle </a:t>
            </a:r>
            <a:r>
              <a:rPr lang="en-US" dirty="0" smtClean="0"/>
              <a:t>5: </a:t>
            </a:r>
            <a:r>
              <a:rPr lang="en-US" dirty="0"/>
              <a:t/>
            </a:r>
            <a:br>
              <a:rPr lang="en-US" dirty="0"/>
            </a:br>
            <a:r>
              <a:rPr lang="en-US" dirty="0" smtClean="0"/>
              <a:t>establish corrective action</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68385"/>
            <a:ext cx="2645682"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62200" y="1524000"/>
            <a:ext cx="6800644" cy="2362506"/>
          </a:xfrm>
          <a:prstGeom prst="rect">
            <a:avLst/>
          </a:prstGeom>
          <a:noFill/>
        </p:spPr>
        <p:txBody>
          <a:bodyPr wrap="none" rtlCol="0">
            <a:spAutoFit/>
          </a:bodyPr>
          <a:lstStyle/>
          <a:p>
            <a:pPr marL="571500" indent="-571500">
              <a:lnSpc>
                <a:spcPts val="2500"/>
              </a:lnSpc>
              <a:buClr>
                <a:srgbClr val="C00000"/>
              </a:buClr>
              <a:buSzPct val="200000"/>
              <a:buFont typeface="Wingdings" panose="05000000000000000000" pitchFamily="2" charset="2"/>
              <a:buChar char="ü"/>
            </a:pPr>
            <a:r>
              <a:rPr lang="en-US" sz="3600" dirty="0"/>
              <a:t>Place product on </a:t>
            </a:r>
            <a:r>
              <a:rPr lang="en-US" sz="3600" dirty="0" smtClean="0"/>
              <a:t>hold</a:t>
            </a:r>
          </a:p>
          <a:p>
            <a:pPr marL="571500" indent="-571500">
              <a:lnSpc>
                <a:spcPts val="2500"/>
              </a:lnSpc>
              <a:buClr>
                <a:srgbClr val="C00000"/>
              </a:buClr>
              <a:buSzPct val="200000"/>
              <a:buFont typeface="Wingdings" panose="05000000000000000000" pitchFamily="2" charset="2"/>
              <a:buChar char="ü"/>
            </a:pPr>
            <a:endParaRPr lang="en-US" sz="3600" dirty="0"/>
          </a:p>
          <a:p>
            <a:pPr marL="571500" indent="-571500">
              <a:lnSpc>
                <a:spcPts val="2500"/>
              </a:lnSpc>
              <a:buClr>
                <a:srgbClr val="C00000"/>
              </a:buClr>
              <a:buSzPct val="200000"/>
              <a:buFont typeface="Wingdings" panose="05000000000000000000" pitchFamily="2" charset="2"/>
              <a:buChar char="ü"/>
            </a:pPr>
            <a:r>
              <a:rPr lang="en-US" sz="3600" dirty="0"/>
              <a:t>Bring CCP back under control</a:t>
            </a:r>
          </a:p>
          <a:p>
            <a:pPr marL="571500" indent="-571500">
              <a:lnSpc>
                <a:spcPts val="2500"/>
              </a:lnSpc>
              <a:buClr>
                <a:srgbClr val="C00000"/>
              </a:buClr>
              <a:buSzPct val="200000"/>
              <a:buFont typeface="Wingdings" panose="05000000000000000000" pitchFamily="2" charset="2"/>
              <a:buChar char="ü"/>
            </a:pPr>
            <a:endParaRPr lang="en-US" sz="3600" dirty="0" smtClean="0"/>
          </a:p>
          <a:p>
            <a:pPr marL="571500" indent="-571500">
              <a:lnSpc>
                <a:spcPts val="2500"/>
              </a:lnSpc>
              <a:buClr>
                <a:srgbClr val="C00000"/>
              </a:buClr>
              <a:buSzPct val="200000"/>
              <a:buFont typeface="Wingdings" panose="05000000000000000000" pitchFamily="2" charset="2"/>
              <a:buChar char="ü"/>
            </a:pPr>
            <a:r>
              <a:rPr lang="en-US" sz="3600" dirty="0" smtClean="0"/>
              <a:t>Document </a:t>
            </a:r>
            <a:r>
              <a:rPr lang="en-US" sz="3600" dirty="0"/>
              <a:t>the deviation</a:t>
            </a:r>
          </a:p>
          <a:p>
            <a:pPr marL="571500" indent="-571500">
              <a:lnSpc>
                <a:spcPts val="2500"/>
              </a:lnSpc>
              <a:buClr>
                <a:srgbClr val="C00000"/>
              </a:buClr>
              <a:buSzPct val="200000"/>
              <a:buFont typeface="Wingdings" panose="05000000000000000000" pitchFamily="2" charset="2"/>
              <a:buChar char="ü"/>
            </a:pPr>
            <a:endParaRPr lang="en-US" sz="3600" dirty="0" smtClean="0"/>
          </a:p>
          <a:p>
            <a:pPr marL="571500" indent="-571500">
              <a:lnSpc>
                <a:spcPts val="2500"/>
              </a:lnSpc>
              <a:buClr>
                <a:srgbClr val="C00000"/>
              </a:buClr>
              <a:buSzPct val="200000"/>
              <a:buFont typeface="Wingdings" panose="05000000000000000000" pitchFamily="2" charset="2"/>
              <a:buChar char="ü"/>
            </a:pPr>
            <a:r>
              <a:rPr lang="en-US" sz="3600" dirty="0" smtClean="0"/>
              <a:t>Re-run </a:t>
            </a:r>
            <a:r>
              <a:rPr lang="en-US" sz="3600" dirty="0"/>
              <a:t>or discard held </a:t>
            </a:r>
            <a:r>
              <a:rPr lang="en-US" sz="3600" dirty="0" smtClean="0"/>
              <a:t>product</a:t>
            </a:r>
            <a:endParaRPr lang="en-US" sz="3600" dirty="0"/>
          </a:p>
        </p:txBody>
      </p:sp>
    </p:spTree>
    <p:extLst>
      <p:ext uri="{BB962C8B-B14F-4D97-AF65-F5344CB8AC3E}">
        <p14:creationId xmlns:p14="http://schemas.microsoft.com/office/powerpoint/2010/main" val="2482614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SAFETY ESSENTIALS</a:t>
            </a:r>
            <a:endParaRPr lang="en-US" dirty="0"/>
          </a:p>
        </p:txBody>
      </p:sp>
      <p:sp>
        <p:nvSpPr>
          <p:cNvPr id="3" name="Text Placeholder 2"/>
          <p:cNvSpPr>
            <a:spLocks noGrp="1"/>
          </p:cNvSpPr>
          <p:nvPr>
            <p:ph type="body" idx="1"/>
          </p:nvPr>
        </p:nvSpPr>
        <p:spPr>
          <a:xfrm>
            <a:off x="7010400" y="6520543"/>
            <a:ext cx="1905000" cy="261257"/>
          </a:xfrm>
        </p:spPr>
        <p:txBody>
          <a:bodyPr>
            <a:noAutofit/>
          </a:bodyPr>
          <a:lstStyle/>
          <a:p>
            <a:r>
              <a:rPr lang="en-US" sz="1000" dirty="0" smtClean="0">
                <a:solidFill>
                  <a:schemeClr val="bg1"/>
                </a:solidFill>
              </a:rPr>
              <a:t>Powered by</a:t>
            </a:r>
            <a:endParaRPr lang="en-US" sz="2400" dirty="0">
              <a:solidFill>
                <a:schemeClr val="bg1"/>
              </a:solidFill>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455" y="6311537"/>
            <a:ext cx="641294"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6"/>
          <p:cNvSpPr txBox="1">
            <a:spLocks/>
          </p:cNvSpPr>
          <p:nvPr/>
        </p:nvSpPr>
        <p:spPr>
          <a:xfrm>
            <a:off x="2286000" y="4763589"/>
            <a:ext cx="6858000" cy="548640"/>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algn="ctr"/>
            <a:r>
              <a:rPr lang="en-US" sz="3600" dirty="0" smtClean="0"/>
              <a:t>Understanding </a:t>
            </a:r>
            <a:r>
              <a:rPr lang="en-US" sz="3600" dirty="0" smtClean="0"/>
              <a:t>HACCP</a:t>
            </a:r>
            <a:endParaRPr lang="en-US" sz="3600" dirty="0"/>
          </a:p>
        </p:txBody>
      </p:sp>
      <p:sp>
        <p:nvSpPr>
          <p:cNvPr id="7" name="Text Placeholder 2"/>
          <p:cNvSpPr txBox="1">
            <a:spLocks/>
          </p:cNvSpPr>
          <p:nvPr/>
        </p:nvSpPr>
        <p:spPr>
          <a:xfrm>
            <a:off x="1524000" y="5334000"/>
            <a:ext cx="1371600" cy="1600200"/>
          </a:xfrm>
          <a:prstGeom prst="rect">
            <a:avLst/>
          </a:prstGeom>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sz="9600" dirty="0" smtClean="0">
                <a:solidFill>
                  <a:schemeClr val="bg1"/>
                </a:solidFill>
              </a:rPr>
              <a:t>7</a:t>
            </a:r>
            <a:endParaRPr lang="en-US" sz="9600" dirty="0">
              <a:solidFill>
                <a:schemeClr val="bg1"/>
              </a:solidFill>
            </a:endParaRPr>
          </a:p>
        </p:txBody>
      </p:sp>
    </p:spTree>
    <p:extLst>
      <p:ext uri="{BB962C8B-B14F-4D97-AF65-F5344CB8AC3E}">
        <p14:creationId xmlns:p14="http://schemas.microsoft.com/office/powerpoint/2010/main" val="488810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8" y="2340430"/>
            <a:ext cx="2603818"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a:t>Principle </a:t>
            </a:r>
            <a:r>
              <a:rPr lang="en-US" dirty="0" smtClean="0"/>
              <a:t>6: </a:t>
            </a:r>
            <a:r>
              <a:rPr lang="en-US" dirty="0"/>
              <a:t/>
            </a:r>
            <a:br>
              <a:rPr lang="en-US" dirty="0"/>
            </a:br>
            <a:r>
              <a:rPr lang="en-US" dirty="0" smtClean="0"/>
              <a:t>verification</a:t>
            </a:r>
            <a:endParaRPr lang="en-US" dirty="0"/>
          </a:p>
        </p:txBody>
      </p:sp>
      <p:sp>
        <p:nvSpPr>
          <p:cNvPr id="3" name="TextBox 2"/>
          <p:cNvSpPr txBox="1"/>
          <p:nvPr/>
        </p:nvSpPr>
        <p:spPr>
          <a:xfrm>
            <a:off x="2362200" y="1524000"/>
            <a:ext cx="6814622" cy="2336537"/>
          </a:xfrm>
          <a:prstGeom prst="rect">
            <a:avLst/>
          </a:prstGeom>
          <a:noFill/>
        </p:spPr>
        <p:txBody>
          <a:bodyPr wrap="none" rtlCol="0">
            <a:spAutoFit/>
          </a:bodyPr>
          <a:lstStyle/>
          <a:p>
            <a:pPr marL="571500" indent="-571500">
              <a:lnSpc>
                <a:spcPts val="2500"/>
              </a:lnSpc>
              <a:buClr>
                <a:srgbClr val="C00000"/>
              </a:buClr>
              <a:buSzPct val="200000"/>
              <a:buFont typeface="Wingdings" panose="05000000000000000000" pitchFamily="2" charset="2"/>
              <a:buChar char="ü"/>
            </a:pPr>
            <a:r>
              <a:rPr lang="en-US" sz="3600" dirty="0" smtClean="0"/>
              <a:t>Keep written records</a:t>
            </a:r>
          </a:p>
          <a:p>
            <a:pPr marL="571500" indent="-571500">
              <a:lnSpc>
                <a:spcPts val="2500"/>
              </a:lnSpc>
              <a:buClr>
                <a:srgbClr val="C00000"/>
              </a:buClr>
              <a:buSzPct val="200000"/>
              <a:buFont typeface="Wingdings" panose="05000000000000000000" pitchFamily="2" charset="2"/>
              <a:buChar char="ü"/>
            </a:pPr>
            <a:endParaRPr lang="en-US" sz="3600" dirty="0"/>
          </a:p>
          <a:p>
            <a:pPr marL="571500" indent="-571500">
              <a:lnSpc>
                <a:spcPts val="2500"/>
              </a:lnSpc>
              <a:buClr>
                <a:srgbClr val="C00000"/>
              </a:buClr>
              <a:buSzPct val="200000"/>
              <a:buFont typeface="Wingdings" panose="05000000000000000000" pitchFamily="2" charset="2"/>
              <a:buChar char="ü"/>
            </a:pPr>
            <a:r>
              <a:rPr lang="en-US" sz="3600" dirty="0" smtClean="0"/>
              <a:t>Note monitor’s habits/records</a:t>
            </a:r>
            <a:endParaRPr lang="en-US" sz="3600" dirty="0"/>
          </a:p>
          <a:p>
            <a:pPr marL="571500" indent="-571500">
              <a:lnSpc>
                <a:spcPts val="2500"/>
              </a:lnSpc>
              <a:buClr>
                <a:srgbClr val="C00000"/>
              </a:buClr>
              <a:buSzPct val="200000"/>
              <a:buFont typeface="Wingdings" panose="05000000000000000000" pitchFamily="2" charset="2"/>
              <a:buChar char="ü"/>
            </a:pPr>
            <a:endParaRPr lang="en-US" sz="3600" dirty="0" smtClean="0"/>
          </a:p>
          <a:p>
            <a:pPr marL="571500" indent="-571500">
              <a:lnSpc>
                <a:spcPts val="2500"/>
              </a:lnSpc>
              <a:buClr>
                <a:srgbClr val="C00000"/>
              </a:buClr>
              <a:buSzPct val="200000"/>
              <a:buFont typeface="Wingdings" panose="05000000000000000000" pitchFamily="2" charset="2"/>
              <a:buChar char="ü"/>
            </a:pPr>
            <a:r>
              <a:rPr lang="en-US" sz="3600" dirty="0" smtClean="0"/>
              <a:t>Make equipment checks</a:t>
            </a:r>
          </a:p>
          <a:p>
            <a:pPr>
              <a:lnSpc>
                <a:spcPts val="2500"/>
              </a:lnSpc>
              <a:buClr>
                <a:srgbClr val="C00000"/>
              </a:buClr>
              <a:buSzPct val="200000"/>
            </a:pPr>
            <a:endParaRPr lang="en-US" sz="3600" dirty="0" smtClean="0"/>
          </a:p>
          <a:p>
            <a:pPr marL="571500" indent="-571500">
              <a:lnSpc>
                <a:spcPts val="2500"/>
              </a:lnSpc>
              <a:buClr>
                <a:srgbClr val="C00000"/>
              </a:buClr>
              <a:buSzPct val="200000"/>
              <a:buFont typeface="Wingdings" panose="05000000000000000000" pitchFamily="2" charset="2"/>
              <a:buChar char="ü"/>
            </a:pPr>
            <a:r>
              <a:rPr lang="en-US" sz="3600" dirty="0" smtClean="0"/>
              <a:t>Responsible monitor sign off</a:t>
            </a:r>
            <a:endParaRPr lang="en-US" sz="3600" dirty="0"/>
          </a:p>
        </p:txBody>
      </p:sp>
    </p:spTree>
    <p:extLst>
      <p:ext uri="{BB962C8B-B14F-4D97-AF65-F5344CB8AC3E}">
        <p14:creationId xmlns:p14="http://schemas.microsoft.com/office/powerpoint/2010/main" val="4283313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a:t>Principle </a:t>
            </a:r>
            <a:r>
              <a:rPr lang="en-US" dirty="0" smtClean="0"/>
              <a:t>7: </a:t>
            </a:r>
            <a:r>
              <a:rPr lang="en-US" dirty="0"/>
              <a:t/>
            </a:r>
            <a:br>
              <a:rPr lang="en-US" dirty="0"/>
            </a:br>
            <a:r>
              <a:rPr lang="en-US" dirty="0" smtClean="0"/>
              <a:t>record keeping</a:t>
            </a:r>
            <a:endParaRPr lang="en-US" dirty="0"/>
          </a:p>
        </p:txBody>
      </p:sp>
      <p:sp>
        <p:nvSpPr>
          <p:cNvPr id="6" name="TextBox 5"/>
          <p:cNvSpPr txBox="1"/>
          <p:nvPr/>
        </p:nvSpPr>
        <p:spPr>
          <a:xfrm>
            <a:off x="2743200" y="1246525"/>
            <a:ext cx="5715002" cy="3477875"/>
          </a:xfrm>
          <a:prstGeom prst="rect">
            <a:avLst/>
          </a:prstGeom>
          <a:noFill/>
        </p:spPr>
        <p:txBody>
          <a:bodyPr wrap="square" rtlCol="0">
            <a:spAutoFit/>
          </a:bodyPr>
          <a:lstStyle/>
          <a:p>
            <a:pPr algn="ctr"/>
            <a:r>
              <a:rPr lang="en-US" sz="4400" dirty="0" smtClean="0">
                <a:solidFill>
                  <a:srgbClr val="FF0000"/>
                </a:solidFill>
              </a:rPr>
              <a:t>“Without </a:t>
            </a:r>
            <a:r>
              <a:rPr lang="en-US" sz="4400" dirty="0">
                <a:solidFill>
                  <a:srgbClr val="FF0000"/>
                </a:solidFill>
              </a:rPr>
              <a:t>documenting an event when it occurs, it will be difficult to prove it happened</a:t>
            </a:r>
            <a:r>
              <a:rPr lang="en-US" sz="4400" dirty="0" smtClean="0">
                <a:solidFill>
                  <a:srgbClr val="FF0000"/>
                </a:solidFill>
              </a:rPr>
              <a:t>.”</a:t>
            </a:r>
            <a:endParaRPr lang="en-US" sz="4400" dirty="0">
              <a:solidFill>
                <a:srgbClr val="FF000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28575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6283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smtClean="0"/>
              <a:t>Deviation report</a:t>
            </a:r>
            <a:endParaRPr lang="en-US" dirty="0"/>
          </a:p>
        </p:txBody>
      </p:sp>
      <p:sp>
        <p:nvSpPr>
          <p:cNvPr id="2" name="TextBox 1"/>
          <p:cNvSpPr txBox="1"/>
          <p:nvPr/>
        </p:nvSpPr>
        <p:spPr>
          <a:xfrm>
            <a:off x="609601" y="990600"/>
            <a:ext cx="8153400" cy="3816429"/>
          </a:xfrm>
          <a:prstGeom prst="rect">
            <a:avLst/>
          </a:prstGeom>
          <a:noFill/>
        </p:spPr>
        <p:txBody>
          <a:bodyPr wrap="square" rtlCol="0">
            <a:spAutoFit/>
          </a:bodyPr>
          <a:lstStyle/>
          <a:p>
            <a:pPr marL="171450" indent="-171450">
              <a:buClr>
                <a:srgbClr val="C00000"/>
              </a:buClr>
              <a:buSzPct val="200000"/>
              <a:buFontTx/>
              <a:buChar char="-"/>
            </a:pPr>
            <a:r>
              <a:rPr lang="en-US" sz="2800" dirty="0"/>
              <a:t>What factors caused the process to go out of control</a:t>
            </a:r>
            <a:r>
              <a:rPr lang="en-US" sz="2800" dirty="0" smtClean="0"/>
              <a:t>?</a:t>
            </a:r>
            <a:endParaRPr lang="en-US" sz="2800" dirty="0"/>
          </a:p>
          <a:p>
            <a:pPr marL="171450" indent="-171450">
              <a:buClr>
                <a:srgbClr val="C00000"/>
              </a:buClr>
              <a:buSzPct val="200000"/>
              <a:buFontTx/>
              <a:buChar char="-"/>
            </a:pPr>
            <a:r>
              <a:rPr lang="en-US" sz="2800" dirty="0"/>
              <a:t>What action was taken to bring the process back in control</a:t>
            </a:r>
            <a:r>
              <a:rPr lang="en-US" sz="2800" dirty="0" smtClean="0"/>
              <a:t>?</a:t>
            </a:r>
          </a:p>
          <a:p>
            <a:pPr marL="171450" indent="-171450">
              <a:buClr>
                <a:srgbClr val="C00000"/>
              </a:buClr>
              <a:buSzPct val="200000"/>
              <a:buFontTx/>
              <a:buChar char="-"/>
            </a:pPr>
            <a:r>
              <a:rPr lang="en-US" sz="2800" dirty="0" smtClean="0"/>
              <a:t>What </a:t>
            </a:r>
            <a:r>
              <a:rPr lang="en-US" sz="2800" dirty="0"/>
              <a:t>happened to the product that was being created when the process went out of control</a:t>
            </a:r>
            <a:r>
              <a:rPr lang="en-US" sz="2800" dirty="0" smtClean="0"/>
              <a:t>?</a:t>
            </a:r>
            <a:endParaRPr lang="en-US" sz="2800" dirty="0"/>
          </a:p>
          <a:p>
            <a:pPr marL="171450" indent="-171450">
              <a:buClr>
                <a:srgbClr val="C00000"/>
              </a:buClr>
              <a:buSzPct val="200000"/>
              <a:buFontTx/>
              <a:buChar char="-"/>
            </a:pPr>
            <a:r>
              <a:rPr lang="en-US" sz="2800" dirty="0"/>
              <a:t>What long-term corrective action was taken to keep the process in control in the future?</a:t>
            </a:r>
          </a:p>
          <a:p>
            <a:endParaRPr lang="en-US" dirty="0"/>
          </a:p>
        </p:txBody>
      </p:sp>
    </p:spTree>
    <p:extLst>
      <p:ext uri="{BB962C8B-B14F-4D97-AF65-F5344CB8AC3E}">
        <p14:creationId xmlns:p14="http://schemas.microsoft.com/office/powerpoint/2010/main" val="4011107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smtClean="0"/>
              <a:t>Haccp manual</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4" y="1524000"/>
            <a:ext cx="2460626" cy="344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29000" y="1419016"/>
            <a:ext cx="4800599" cy="2800767"/>
          </a:xfrm>
          <a:prstGeom prst="rect">
            <a:avLst/>
          </a:prstGeom>
          <a:noFill/>
        </p:spPr>
        <p:txBody>
          <a:bodyPr wrap="square" rtlCol="0">
            <a:spAutoFit/>
          </a:bodyPr>
          <a:lstStyle/>
          <a:p>
            <a:r>
              <a:rPr lang="en-US" sz="4400" b="1" dirty="0" smtClean="0">
                <a:solidFill>
                  <a:srgbClr val="FF0000"/>
                </a:solidFill>
              </a:rPr>
              <a:t>Company Information</a:t>
            </a:r>
          </a:p>
          <a:p>
            <a:endParaRPr lang="en-US" sz="4400" b="1" dirty="0">
              <a:solidFill>
                <a:srgbClr val="FF0000"/>
              </a:solidFill>
            </a:endParaRPr>
          </a:p>
          <a:p>
            <a:r>
              <a:rPr lang="en-US" sz="4400" b="1" dirty="0" smtClean="0">
                <a:solidFill>
                  <a:srgbClr val="FF0000"/>
                </a:solidFill>
              </a:rPr>
              <a:t>HACCP Team</a:t>
            </a:r>
            <a:endParaRPr lang="en-US" sz="4400" b="1" dirty="0">
              <a:solidFill>
                <a:srgbClr val="FF0000"/>
              </a:solidFill>
            </a:endParaRPr>
          </a:p>
        </p:txBody>
      </p:sp>
    </p:spTree>
    <p:extLst>
      <p:ext uri="{BB962C8B-B14F-4D97-AF65-F5344CB8AC3E}">
        <p14:creationId xmlns:p14="http://schemas.microsoft.com/office/powerpoint/2010/main" val="2002409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smtClean="0"/>
              <a:t>Haccp manual</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4" y="1524000"/>
            <a:ext cx="2460626" cy="344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267201" y="152400"/>
            <a:ext cx="4800599" cy="4832092"/>
          </a:xfrm>
          <a:prstGeom prst="rect">
            <a:avLst/>
          </a:prstGeom>
          <a:noFill/>
        </p:spPr>
        <p:txBody>
          <a:bodyPr wrap="square" rtlCol="0">
            <a:spAutoFit/>
          </a:bodyPr>
          <a:lstStyle/>
          <a:p>
            <a:r>
              <a:rPr lang="en-US" sz="4400" b="1" dirty="0" smtClean="0">
                <a:solidFill>
                  <a:srgbClr val="FF0000"/>
                </a:solidFill>
              </a:rPr>
              <a:t>Prerequisite Programs</a:t>
            </a:r>
          </a:p>
          <a:p>
            <a:endParaRPr lang="en-US" sz="4400" b="1" dirty="0">
              <a:solidFill>
                <a:srgbClr val="FF0000"/>
              </a:solidFill>
            </a:endParaRPr>
          </a:p>
          <a:p>
            <a:r>
              <a:rPr lang="en-US" sz="4400" b="1" dirty="0" smtClean="0">
                <a:solidFill>
                  <a:srgbClr val="FF0000"/>
                </a:solidFill>
              </a:rPr>
              <a:t>Process Flow Diagram</a:t>
            </a:r>
          </a:p>
          <a:p>
            <a:endParaRPr lang="en-US" sz="4400" b="1" dirty="0">
              <a:solidFill>
                <a:srgbClr val="FF0000"/>
              </a:solidFill>
            </a:endParaRPr>
          </a:p>
          <a:p>
            <a:r>
              <a:rPr lang="en-US" sz="4400" b="1" dirty="0" smtClean="0">
                <a:solidFill>
                  <a:srgbClr val="FF0000"/>
                </a:solidFill>
              </a:rPr>
              <a:t>Hazard Analysis</a:t>
            </a:r>
            <a:endParaRPr lang="en-US" sz="4400" b="1" dirty="0">
              <a:solidFill>
                <a:srgbClr val="FF0000"/>
              </a:solidFill>
            </a:endParaRPr>
          </a:p>
        </p:txBody>
      </p:sp>
    </p:spTree>
    <p:extLst>
      <p:ext uri="{BB962C8B-B14F-4D97-AF65-F5344CB8AC3E}">
        <p14:creationId xmlns:p14="http://schemas.microsoft.com/office/powerpoint/2010/main" val="799105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smtClean="0"/>
              <a:t>Haccp manual</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4" y="1524000"/>
            <a:ext cx="2460626" cy="344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267201" y="304800"/>
            <a:ext cx="4800599" cy="2800767"/>
          </a:xfrm>
          <a:prstGeom prst="rect">
            <a:avLst/>
          </a:prstGeom>
          <a:noFill/>
        </p:spPr>
        <p:txBody>
          <a:bodyPr wrap="square" rtlCol="0">
            <a:spAutoFit/>
          </a:bodyPr>
          <a:lstStyle/>
          <a:p>
            <a:r>
              <a:rPr lang="en-US" sz="4400" b="1" dirty="0" smtClean="0">
                <a:solidFill>
                  <a:srgbClr val="FF0000"/>
                </a:solidFill>
              </a:rPr>
              <a:t>The Master Plan</a:t>
            </a:r>
          </a:p>
          <a:p>
            <a:endParaRPr lang="en-US" sz="4400" b="1" dirty="0">
              <a:solidFill>
                <a:srgbClr val="FF0000"/>
              </a:solidFill>
            </a:endParaRPr>
          </a:p>
          <a:p>
            <a:r>
              <a:rPr lang="en-US" sz="4400" b="1" dirty="0" smtClean="0">
                <a:solidFill>
                  <a:srgbClr val="FF0000"/>
                </a:solidFill>
              </a:rPr>
              <a:t>Blank Deviation Report</a:t>
            </a:r>
            <a:endParaRPr lang="en-US" sz="4400" b="1" dirty="0">
              <a:solidFill>
                <a:srgbClr val="FF0000"/>
              </a:solidFill>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3084931"/>
            <a:ext cx="3038475" cy="188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70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a:clrChange>
              <a:clrFrom>
                <a:srgbClr val="F5F7F4"/>
              </a:clrFrom>
              <a:clrTo>
                <a:srgbClr val="F5F7F4">
                  <a:alpha val="0"/>
                </a:srgbClr>
              </a:clrTo>
            </a:clrChange>
            <a:extLst>
              <a:ext uri="{28A0092B-C50C-407E-A947-70E740481C1C}">
                <a14:useLocalDpi xmlns:a14="http://schemas.microsoft.com/office/drawing/2010/main" val="0"/>
              </a:ext>
            </a:extLst>
          </a:blip>
          <a:srcRect/>
          <a:stretch>
            <a:fillRect/>
          </a:stretch>
        </p:blipFill>
        <p:spPr bwMode="auto">
          <a:xfrm>
            <a:off x="2819400" y="762000"/>
            <a:ext cx="36607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a:xfrm>
            <a:off x="822960" y="365760"/>
            <a:ext cx="7940040" cy="624840"/>
          </a:xfrm>
        </p:spPr>
        <p:txBody>
          <a:bodyPr/>
          <a:lstStyle/>
          <a:p>
            <a:r>
              <a:rPr lang="en-US" dirty="0" smtClean="0"/>
              <a:t>conclusion</a:t>
            </a:r>
            <a:endParaRPr lang="en-US" dirty="0"/>
          </a:p>
        </p:txBody>
      </p:sp>
    </p:spTree>
    <p:extLst>
      <p:ext uri="{BB962C8B-B14F-4D97-AF65-F5344CB8AC3E}">
        <p14:creationId xmlns:p14="http://schemas.microsoft.com/office/powerpoint/2010/main" val="554627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Clean tools are good sanitation... </a:t>
            </a:r>
            <a:endParaRPr lang="en-US" dirty="0"/>
          </a:p>
        </p:txBody>
      </p:sp>
      <p:sp>
        <p:nvSpPr>
          <p:cNvPr id="5" name="Text Placeholder 2"/>
          <p:cNvSpPr txBox="1">
            <a:spLocks/>
          </p:cNvSpPr>
          <p:nvPr/>
        </p:nvSpPr>
        <p:spPr>
          <a:xfrm>
            <a:off x="4038600" y="3429000"/>
            <a:ext cx="4986528" cy="3276600"/>
          </a:xfrm>
          <a:prstGeom prst="rect">
            <a:avLst/>
          </a:prstGeom>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285750" indent="-285750">
              <a:buFont typeface="Arial" pitchFamily="34" charset="0"/>
              <a:buChar char="•"/>
            </a:pPr>
            <a:endParaRPr lang="en-US" sz="2800" b="1" dirty="0"/>
          </a:p>
        </p:txBody>
      </p:sp>
      <p:sp>
        <p:nvSpPr>
          <p:cNvPr id="6" name="Title 1"/>
          <p:cNvSpPr>
            <a:spLocks noGrp="1"/>
          </p:cNvSpPr>
          <p:nvPr>
            <p:ph type="title"/>
          </p:nvPr>
        </p:nvSpPr>
        <p:spPr>
          <a:xfrm rot="19140000">
            <a:off x="819399" y="1726737"/>
            <a:ext cx="5650992" cy="1207509"/>
          </a:xfrm>
        </p:spPr>
        <p:txBody>
          <a:bodyPr/>
          <a:lstStyle/>
          <a:p>
            <a:r>
              <a:rPr lang="en-US" dirty="0" smtClean="0"/>
              <a:t>The tools we use</a:t>
            </a:r>
            <a:endParaRPr lang="en-US" dirty="0"/>
          </a:p>
        </p:txBody>
      </p:sp>
      <p:sp>
        <p:nvSpPr>
          <p:cNvPr id="7" name="Text Placeholder 2"/>
          <p:cNvSpPr txBox="1">
            <a:spLocks/>
          </p:cNvSpPr>
          <p:nvPr/>
        </p:nvSpPr>
        <p:spPr>
          <a:xfrm>
            <a:off x="4081272" y="3048000"/>
            <a:ext cx="4986528" cy="3276600"/>
          </a:xfrm>
          <a:prstGeom prst="rect">
            <a:avLst/>
          </a:prstGeom>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285750" indent="-285750">
              <a:buFont typeface="Arial" pitchFamily="34" charset="0"/>
              <a:buChar char="•"/>
            </a:pPr>
            <a:r>
              <a:rPr lang="en-US" sz="2800" b="1" dirty="0" smtClean="0"/>
              <a:t>Understanding the color code system for your plant</a:t>
            </a:r>
          </a:p>
          <a:p>
            <a:pPr marL="285750" indent="-285750">
              <a:buFont typeface="Arial" pitchFamily="34" charset="0"/>
              <a:buChar char="•"/>
            </a:pPr>
            <a:r>
              <a:rPr lang="en-US" sz="2800" b="1" dirty="0" smtClean="0"/>
              <a:t>Keep your tools stored by color</a:t>
            </a:r>
          </a:p>
          <a:p>
            <a:pPr marL="285750" indent="-285750">
              <a:buFont typeface="Arial" pitchFamily="34" charset="0"/>
              <a:buChar char="•"/>
            </a:pPr>
            <a:r>
              <a:rPr lang="en-US" sz="2800" b="1" dirty="0" smtClean="0"/>
              <a:t>Clean your tools using the 4 pillars</a:t>
            </a:r>
            <a:endParaRPr lang="en-US" sz="2800" b="1" dirty="0"/>
          </a:p>
          <a:p>
            <a:pPr marL="285750" indent="-285750">
              <a:buFont typeface="Arial" pitchFamily="34" charset="0"/>
              <a:buChar char="•"/>
            </a:pPr>
            <a:r>
              <a:rPr lang="en-US" sz="2800" b="1" dirty="0" smtClean="0"/>
              <a:t>Follow GMP</a:t>
            </a:r>
            <a:endParaRPr lang="en-US" sz="2800" b="1" dirty="0"/>
          </a:p>
        </p:txBody>
      </p:sp>
    </p:spTree>
    <p:extLst>
      <p:ext uri="{BB962C8B-B14F-4D97-AF65-F5344CB8AC3E}">
        <p14:creationId xmlns:p14="http://schemas.microsoft.com/office/powerpoint/2010/main" val="2420807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objectives</a:t>
            </a:r>
            <a:endParaRPr lang="en-US" dirty="0"/>
          </a:p>
        </p:txBody>
      </p:sp>
      <p:sp>
        <p:nvSpPr>
          <p:cNvPr id="2" name="TextBox 1"/>
          <p:cNvSpPr txBox="1"/>
          <p:nvPr/>
        </p:nvSpPr>
        <p:spPr>
          <a:xfrm>
            <a:off x="1524000" y="1447800"/>
            <a:ext cx="7174208" cy="1754326"/>
          </a:xfrm>
          <a:prstGeom prst="rect">
            <a:avLst/>
          </a:prstGeom>
          <a:noFill/>
        </p:spPr>
        <p:txBody>
          <a:bodyPr wrap="none" rtlCol="0">
            <a:spAutoFit/>
          </a:bodyPr>
          <a:lstStyle/>
          <a:p>
            <a:pPr marL="285750" indent="-285750">
              <a:buFont typeface="Arial" panose="020B0604020202020204" pitchFamily="34" charset="0"/>
              <a:buChar char="•"/>
            </a:pPr>
            <a:r>
              <a:rPr lang="en-US" sz="3600" dirty="0" smtClean="0"/>
              <a:t>HACCP Defined</a:t>
            </a:r>
          </a:p>
          <a:p>
            <a:pPr marL="285750" indent="-285750">
              <a:buFont typeface="Arial" panose="020B0604020202020204" pitchFamily="34" charset="0"/>
              <a:buChar char="•"/>
            </a:pPr>
            <a:r>
              <a:rPr lang="en-US" sz="3600" dirty="0" smtClean="0"/>
              <a:t>HACCP Principles</a:t>
            </a:r>
          </a:p>
          <a:p>
            <a:pPr marL="285750" indent="-285750">
              <a:buFont typeface="Arial" panose="020B0604020202020204" pitchFamily="34" charset="0"/>
              <a:buChar char="•"/>
            </a:pPr>
            <a:r>
              <a:rPr lang="en-US" sz="3600" dirty="0" smtClean="0"/>
              <a:t>HACCP Deviation Report &amp; Manual</a:t>
            </a:r>
            <a:endParaRPr lang="en-US" sz="3600" dirty="0"/>
          </a:p>
        </p:txBody>
      </p:sp>
    </p:spTree>
    <p:extLst>
      <p:ext uri="{BB962C8B-B14F-4D97-AF65-F5344CB8AC3E}">
        <p14:creationId xmlns:p14="http://schemas.microsoft.com/office/powerpoint/2010/main" val="795795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Definition</a:t>
            </a:r>
            <a:endParaRPr lang="en-US" dirty="0"/>
          </a:p>
        </p:txBody>
      </p:sp>
      <p:sp>
        <p:nvSpPr>
          <p:cNvPr id="2" name="TextBox 1"/>
          <p:cNvSpPr txBox="1"/>
          <p:nvPr/>
        </p:nvSpPr>
        <p:spPr>
          <a:xfrm>
            <a:off x="2973889" y="1447800"/>
            <a:ext cx="3198311" cy="830997"/>
          </a:xfrm>
          <a:prstGeom prst="rect">
            <a:avLst/>
          </a:prstGeom>
          <a:noFill/>
        </p:spPr>
        <p:txBody>
          <a:bodyPr wrap="none" rtlCol="0">
            <a:spAutoFit/>
          </a:bodyPr>
          <a:lstStyle/>
          <a:p>
            <a:r>
              <a:rPr lang="en-US" sz="4800" dirty="0" smtClean="0"/>
              <a:t>H  A  C  </a:t>
            </a:r>
            <a:r>
              <a:rPr lang="en-US" sz="4800" dirty="0" smtClean="0"/>
              <a:t>C</a:t>
            </a:r>
            <a:r>
              <a:rPr lang="en-US" sz="4800" dirty="0" smtClean="0"/>
              <a:t>  P</a:t>
            </a:r>
            <a:endParaRPr lang="en-US" sz="4800" dirty="0"/>
          </a:p>
        </p:txBody>
      </p:sp>
    </p:spTree>
    <p:extLst>
      <p:ext uri="{BB962C8B-B14F-4D97-AF65-F5344CB8AC3E}">
        <p14:creationId xmlns:p14="http://schemas.microsoft.com/office/powerpoint/2010/main" val="1403762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54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Definition</a:t>
            </a:r>
            <a:endParaRPr lang="en-US" dirty="0"/>
          </a:p>
        </p:txBody>
      </p:sp>
      <p:sp>
        <p:nvSpPr>
          <p:cNvPr id="2" name="TextBox 1"/>
          <p:cNvSpPr txBox="1"/>
          <p:nvPr/>
        </p:nvSpPr>
        <p:spPr>
          <a:xfrm rot="5400000">
            <a:off x="3039204" y="1553683"/>
            <a:ext cx="3198311" cy="830997"/>
          </a:xfrm>
          <a:prstGeom prst="rect">
            <a:avLst/>
          </a:prstGeom>
          <a:noFill/>
        </p:spPr>
        <p:txBody>
          <a:bodyPr wrap="none" rtlCol="0">
            <a:spAutoFit/>
          </a:bodyPr>
          <a:lstStyle/>
          <a:p>
            <a:r>
              <a:rPr lang="en-US" sz="4800" dirty="0" smtClean="0"/>
              <a:t>H  A  C  </a:t>
            </a:r>
            <a:r>
              <a:rPr lang="en-US" sz="4800" dirty="0" smtClean="0"/>
              <a:t>C</a:t>
            </a:r>
            <a:r>
              <a:rPr lang="en-US" sz="4800" dirty="0" smtClean="0"/>
              <a:t>  P</a:t>
            </a:r>
            <a:endParaRPr lang="en-US" sz="4800" dirty="0"/>
          </a:p>
        </p:txBody>
      </p:sp>
      <p:sp>
        <p:nvSpPr>
          <p:cNvPr id="5" name="TextBox 4"/>
          <p:cNvSpPr txBox="1"/>
          <p:nvPr/>
        </p:nvSpPr>
        <p:spPr>
          <a:xfrm>
            <a:off x="4343400" y="228600"/>
            <a:ext cx="580608" cy="3785652"/>
          </a:xfrm>
          <a:prstGeom prst="rect">
            <a:avLst/>
          </a:prstGeom>
          <a:noFill/>
        </p:spPr>
        <p:txBody>
          <a:bodyPr wrap="none" rtlCol="0">
            <a:spAutoFit/>
          </a:bodyPr>
          <a:lstStyle/>
          <a:p>
            <a:r>
              <a:rPr lang="en-US" sz="4800" dirty="0" smtClean="0"/>
              <a:t>H</a:t>
            </a:r>
          </a:p>
          <a:p>
            <a:r>
              <a:rPr lang="en-US" sz="4800" dirty="0" smtClean="0"/>
              <a:t>A</a:t>
            </a:r>
          </a:p>
          <a:p>
            <a:r>
              <a:rPr lang="en-US" sz="4800" dirty="0" smtClean="0"/>
              <a:t>C</a:t>
            </a:r>
          </a:p>
          <a:p>
            <a:r>
              <a:rPr lang="en-US" sz="4800" dirty="0" smtClean="0"/>
              <a:t>C</a:t>
            </a:r>
          </a:p>
          <a:p>
            <a:r>
              <a:rPr lang="en-US" sz="4800" dirty="0"/>
              <a:t>P</a:t>
            </a:r>
            <a:endParaRPr lang="en-US" sz="4800" dirty="0" smtClean="0"/>
          </a:p>
        </p:txBody>
      </p:sp>
      <p:sp>
        <p:nvSpPr>
          <p:cNvPr id="6" name="TextBox 5"/>
          <p:cNvSpPr txBox="1"/>
          <p:nvPr/>
        </p:nvSpPr>
        <p:spPr>
          <a:xfrm>
            <a:off x="4753392" y="228600"/>
            <a:ext cx="2339871" cy="3785652"/>
          </a:xfrm>
          <a:prstGeom prst="rect">
            <a:avLst/>
          </a:prstGeom>
          <a:noFill/>
        </p:spPr>
        <p:txBody>
          <a:bodyPr wrap="none" rtlCol="0">
            <a:spAutoFit/>
          </a:bodyPr>
          <a:lstStyle/>
          <a:p>
            <a:r>
              <a:rPr lang="en-US" sz="4800" dirty="0" smtClean="0"/>
              <a:t>EALTH</a:t>
            </a:r>
          </a:p>
          <a:p>
            <a:r>
              <a:rPr lang="en-US" sz="4800" dirty="0" smtClean="0"/>
              <a:t>NALYSIS</a:t>
            </a:r>
          </a:p>
          <a:p>
            <a:r>
              <a:rPr lang="en-US" sz="4800" dirty="0" smtClean="0"/>
              <a:t>RITICAL</a:t>
            </a:r>
          </a:p>
          <a:p>
            <a:r>
              <a:rPr lang="en-US" sz="4800" dirty="0" smtClean="0"/>
              <a:t>ONTROL</a:t>
            </a:r>
          </a:p>
          <a:p>
            <a:r>
              <a:rPr lang="en-US" sz="4800" dirty="0" smtClean="0"/>
              <a:t>OINT</a:t>
            </a:r>
          </a:p>
        </p:txBody>
      </p:sp>
    </p:spTree>
    <p:extLst>
      <p:ext uri="{BB962C8B-B14F-4D97-AF65-F5344CB8AC3E}">
        <p14:creationId xmlns:p14="http://schemas.microsoft.com/office/powerpoint/2010/main" val="314931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Understanding haccp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58102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961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Hazards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1524000"/>
            <a:ext cx="46196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651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Hazards - biological</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199"/>
            <a:ext cx="17716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75" y="1249680"/>
            <a:ext cx="21812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989" y="149732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408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0"/>
                                        <p:tgtEl>
                                          <p:spTgt spid="3074"/>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0"/>
                                        <p:tgtEl>
                                          <p:spTgt spid="3076"/>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48401" y="6172200"/>
            <a:ext cx="2895600" cy="4359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en-US" sz="1800" dirty="0" smtClean="0"/>
              <a:t>Understanding</a:t>
            </a:r>
          </a:p>
          <a:p>
            <a:pPr algn="r"/>
            <a:r>
              <a:rPr lang="en-US" sz="1800" dirty="0" smtClean="0"/>
              <a:t>HACCP</a:t>
            </a:r>
            <a:endParaRPr lang="en-US" sz="1800" dirty="0"/>
          </a:p>
        </p:txBody>
      </p:sp>
      <p:sp>
        <p:nvSpPr>
          <p:cNvPr id="7" name="Title 6"/>
          <p:cNvSpPr>
            <a:spLocks noGrp="1"/>
          </p:cNvSpPr>
          <p:nvPr>
            <p:ph type="title"/>
          </p:nvPr>
        </p:nvSpPr>
        <p:spPr/>
        <p:txBody>
          <a:bodyPr/>
          <a:lstStyle/>
          <a:p>
            <a:r>
              <a:rPr lang="en-US" dirty="0" smtClean="0"/>
              <a:t>Hazards - Chemical</a:t>
            </a:r>
            <a:endParaRPr lang="en-US" dirty="0"/>
          </a:p>
        </p:txBody>
      </p:sp>
      <p:grpSp>
        <p:nvGrpSpPr>
          <p:cNvPr id="2" name="Group 1"/>
          <p:cNvGrpSpPr/>
          <p:nvPr/>
        </p:nvGrpSpPr>
        <p:grpSpPr>
          <a:xfrm>
            <a:off x="781050" y="1219200"/>
            <a:ext cx="7600950" cy="3286125"/>
            <a:chOff x="781050" y="1219200"/>
            <a:chExt cx="7600950" cy="328612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2044609"/>
              <a:ext cx="22669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504" y="2943225"/>
              <a:ext cx="20574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850" y="1219200"/>
              <a:ext cx="23431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 y="1952080"/>
              <a:ext cx="22288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96040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2492</TotalTime>
  <Words>2184</Words>
  <Application>Microsoft Office PowerPoint</Application>
  <PresentationFormat>On-screen Show (4:3)</PresentationFormat>
  <Paragraphs>319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Angles</vt:lpstr>
      <vt:lpstr>PowerPoint Presentation</vt:lpstr>
      <vt:lpstr>FOOD SAFETY ESSENTIALS</vt:lpstr>
      <vt:lpstr>objectives</vt:lpstr>
      <vt:lpstr>Definition</vt:lpstr>
      <vt:lpstr>Definition</vt:lpstr>
      <vt:lpstr>Understanding haccp</vt:lpstr>
      <vt:lpstr>Hazards</vt:lpstr>
      <vt:lpstr>Hazards - biological</vt:lpstr>
      <vt:lpstr>Hazards - Chemical</vt:lpstr>
      <vt:lpstr>Hazards - physical</vt:lpstr>
      <vt:lpstr>Haccp history</vt:lpstr>
      <vt:lpstr>Beginning a Haccp program</vt:lpstr>
      <vt:lpstr>Seven steps to haccp</vt:lpstr>
      <vt:lpstr>Principle 1:  conducting a hazard analysis</vt:lpstr>
      <vt:lpstr>Principle 1:  conducting a hazard analysis</vt:lpstr>
      <vt:lpstr>Principle 2:  identify critical control points</vt:lpstr>
      <vt:lpstr>Principle 3:  establish critical limits</vt:lpstr>
      <vt:lpstr>Principle 4:  establish monitoring procedures</vt:lpstr>
      <vt:lpstr>Principle 5:  establish corrective action</vt:lpstr>
      <vt:lpstr>Principle 6:  verification</vt:lpstr>
      <vt:lpstr>Principle 7:  record keeping</vt:lpstr>
      <vt:lpstr>Deviation report</vt:lpstr>
      <vt:lpstr>Haccp manual</vt:lpstr>
      <vt:lpstr>Haccp manual</vt:lpstr>
      <vt:lpstr>Haccp manual</vt:lpstr>
      <vt:lpstr>conclusion</vt:lpstr>
      <vt:lpstr>The tools we use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Kellogg sanitation I.L.C.</dc:title>
  <dc:creator>Mike Cadotte</dc:creator>
  <cp:lastModifiedBy>Mike Cadotte</cp:lastModifiedBy>
  <cp:revision>147</cp:revision>
  <cp:lastPrinted>2011-08-19T17:10:43Z</cp:lastPrinted>
  <dcterms:created xsi:type="dcterms:W3CDTF">2011-08-16T16:22:28Z</dcterms:created>
  <dcterms:modified xsi:type="dcterms:W3CDTF">2014-02-14T21:59:38Z</dcterms:modified>
</cp:coreProperties>
</file>