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8" r:id="rId3"/>
    <p:sldId id="262" r:id="rId4"/>
    <p:sldId id="298" r:id="rId5"/>
    <p:sldId id="275" r:id="rId6"/>
    <p:sldId id="276" r:id="rId7"/>
    <p:sldId id="296" r:id="rId8"/>
    <p:sldId id="297" r:id="rId9"/>
    <p:sldId id="287" r:id="rId10"/>
    <p:sldId id="270" r:id="rId11"/>
    <p:sldId id="299" r:id="rId12"/>
    <p:sldId id="269" r:id="rId13"/>
    <p:sldId id="289" r:id="rId14"/>
    <p:sldId id="291" r:id="rId15"/>
    <p:sldId id="293" r:id="rId16"/>
  </p:sldIdLst>
  <p:sldSz cx="9144000" cy="6858000" type="screen4x3"/>
  <p:notesSz cx="6946900" cy="9220200"/>
  <p:defaultTextStyle>
    <a:defPPr>
      <a:defRPr lang="en-US"/>
    </a:defPPr>
    <a:lvl1pPr algn="l" rtl="0" fontAlgn="base">
      <a:spcBef>
        <a:spcPct val="0"/>
      </a:spcBef>
      <a:spcAft>
        <a:spcPct val="0"/>
      </a:spcAft>
      <a:defRPr sz="1400" kern="1200">
        <a:solidFill>
          <a:schemeClr val="tx1"/>
        </a:solidFill>
        <a:latin typeface="Verdana" pitchFamily="34" charset="0"/>
        <a:ea typeface="+mn-ea"/>
        <a:cs typeface="+mn-cs"/>
      </a:defRPr>
    </a:lvl1pPr>
    <a:lvl2pPr marL="457200" algn="l" rtl="0" fontAlgn="base">
      <a:spcBef>
        <a:spcPct val="0"/>
      </a:spcBef>
      <a:spcAft>
        <a:spcPct val="0"/>
      </a:spcAft>
      <a:defRPr sz="1400" kern="1200">
        <a:solidFill>
          <a:schemeClr val="tx1"/>
        </a:solidFill>
        <a:latin typeface="Verdana" pitchFamily="34" charset="0"/>
        <a:ea typeface="+mn-ea"/>
        <a:cs typeface="+mn-cs"/>
      </a:defRPr>
    </a:lvl2pPr>
    <a:lvl3pPr marL="914400" algn="l" rtl="0" fontAlgn="base">
      <a:spcBef>
        <a:spcPct val="0"/>
      </a:spcBef>
      <a:spcAft>
        <a:spcPct val="0"/>
      </a:spcAft>
      <a:defRPr sz="1400" kern="1200">
        <a:solidFill>
          <a:schemeClr val="tx1"/>
        </a:solidFill>
        <a:latin typeface="Verdana" pitchFamily="34" charset="0"/>
        <a:ea typeface="+mn-ea"/>
        <a:cs typeface="+mn-cs"/>
      </a:defRPr>
    </a:lvl3pPr>
    <a:lvl4pPr marL="1371600" algn="l" rtl="0" fontAlgn="base">
      <a:spcBef>
        <a:spcPct val="0"/>
      </a:spcBef>
      <a:spcAft>
        <a:spcPct val="0"/>
      </a:spcAft>
      <a:defRPr sz="1400" kern="1200">
        <a:solidFill>
          <a:schemeClr val="tx1"/>
        </a:solidFill>
        <a:latin typeface="Verdana" pitchFamily="34" charset="0"/>
        <a:ea typeface="+mn-ea"/>
        <a:cs typeface="+mn-cs"/>
      </a:defRPr>
    </a:lvl4pPr>
    <a:lvl5pPr marL="1828800" algn="l" rtl="0" fontAlgn="base">
      <a:spcBef>
        <a:spcPct val="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9900"/>
    <a:srgbClr val="FF0000"/>
    <a:srgbClr val="FFFFCC"/>
    <a:srgbClr val="FFFF00"/>
    <a:srgbClr val="990033"/>
    <a:srgbClr val="00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7" autoAdjust="0"/>
    <p:restoredTop sz="87500" autoAdjust="0"/>
  </p:normalViewPr>
  <p:slideViewPr>
    <p:cSldViewPr snapToGrid="0">
      <p:cViewPr varScale="1">
        <p:scale>
          <a:sx n="91" d="100"/>
          <a:sy n="91" d="100"/>
        </p:scale>
        <p:origin x="-37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732" y="660"/>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09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5" tIns="46188" rIns="92375" bIns="46188" numCol="1" anchor="t" anchorCtr="0" compatLnSpc="1">
            <a:prstTxWarp prst="textNoShape">
              <a:avLst/>
            </a:prstTxWarp>
          </a:bodyPr>
          <a:lstStyle>
            <a:lvl1pPr defTabSz="923925">
              <a:defRPr sz="1200">
                <a:latin typeface="Times New Roman" pitchFamily="18" charset="0"/>
              </a:defRPr>
            </a:lvl1pPr>
          </a:lstStyle>
          <a:p>
            <a:endParaRPr lang="en-US" altLang="en-US"/>
          </a:p>
        </p:txBody>
      </p:sp>
      <p:sp>
        <p:nvSpPr>
          <p:cNvPr id="16387" name="Rectangle 3"/>
          <p:cNvSpPr>
            <a:spLocks noGrp="1" noChangeArrowheads="1"/>
          </p:cNvSpPr>
          <p:nvPr>
            <p:ph type="dt" sz="quarter" idx="1"/>
          </p:nvPr>
        </p:nvSpPr>
        <p:spPr bwMode="auto">
          <a:xfrm>
            <a:off x="3937000" y="0"/>
            <a:ext cx="3009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5" tIns="46188" rIns="92375" bIns="46188" numCol="1" anchor="t" anchorCtr="0" compatLnSpc="1">
            <a:prstTxWarp prst="textNoShape">
              <a:avLst/>
            </a:prstTxWarp>
          </a:bodyPr>
          <a:lstStyle>
            <a:lvl1pPr algn="r" defTabSz="923925">
              <a:defRPr sz="1200">
                <a:latin typeface="Times New Roman" pitchFamily="18" charset="0"/>
              </a:defRPr>
            </a:lvl1pPr>
          </a:lstStyle>
          <a:p>
            <a:endParaRPr lang="en-US" altLang="en-US"/>
          </a:p>
        </p:txBody>
      </p:sp>
      <p:sp>
        <p:nvSpPr>
          <p:cNvPr id="16388" name="Rectangle 4"/>
          <p:cNvSpPr>
            <a:spLocks noGrp="1" noChangeArrowheads="1"/>
          </p:cNvSpPr>
          <p:nvPr>
            <p:ph type="ftr" sz="quarter" idx="2"/>
          </p:nvPr>
        </p:nvSpPr>
        <p:spPr bwMode="auto">
          <a:xfrm>
            <a:off x="0" y="8759825"/>
            <a:ext cx="3009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5" tIns="46188" rIns="92375" bIns="46188" numCol="1" anchor="b" anchorCtr="0" compatLnSpc="1">
            <a:prstTxWarp prst="textNoShape">
              <a:avLst/>
            </a:prstTxWarp>
          </a:bodyPr>
          <a:lstStyle>
            <a:lvl1pPr defTabSz="923925">
              <a:defRPr sz="1200">
                <a:latin typeface="Times New Roman" pitchFamily="18" charset="0"/>
              </a:defRPr>
            </a:lvl1pPr>
          </a:lstStyle>
          <a:p>
            <a:endParaRPr lang="en-US" altLang="en-US"/>
          </a:p>
        </p:txBody>
      </p:sp>
      <p:sp>
        <p:nvSpPr>
          <p:cNvPr id="16389" name="Rectangle 5"/>
          <p:cNvSpPr>
            <a:spLocks noGrp="1" noChangeArrowheads="1"/>
          </p:cNvSpPr>
          <p:nvPr>
            <p:ph type="sldNum" sz="quarter" idx="3"/>
          </p:nvPr>
        </p:nvSpPr>
        <p:spPr bwMode="auto">
          <a:xfrm>
            <a:off x="3937000" y="8759825"/>
            <a:ext cx="3009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5" tIns="46188" rIns="92375" bIns="46188" numCol="1" anchor="b" anchorCtr="0" compatLnSpc="1">
            <a:prstTxWarp prst="textNoShape">
              <a:avLst/>
            </a:prstTxWarp>
          </a:bodyPr>
          <a:lstStyle>
            <a:lvl1pPr algn="r" defTabSz="923925">
              <a:defRPr sz="1200">
                <a:latin typeface="Times New Roman" pitchFamily="18" charset="0"/>
              </a:defRPr>
            </a:lvl1pPr>
          </a:lstStyle>
          <a:p>
            <a:fld id="{BBB89D1C-E359-45AF-9D4F-A55DF766E1C8}" type="slidenum">
              <a:rPr lang="en-US" altLang="en-US"/>
              <a:pPr/>
              <a:t>‹#›</a:t>
            </a:fld>
            <a:endParaRPr lang="en-US" altLang="en-US"/>
          </a:p>
        </p:txBody>
      </p:sp>
    </p:spTree>
    <p:extLst>
      <p:ext uri="{BB962C8B-B14F-4D97-AF65-F5344CB8AC3E}">
        <p14:creationId xmlns:p14="http://schemas.microsoft.com/office/powerpoint/2010/main" val="3793537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09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5" tIns="46188" rIns="92375" bIns="46188" numCol="1" anchor="t" anchorCtr="0" compatLnSpc="1">
            <a:prstTxWarp prst="textNoShape">
              <a:avLst/>
            </a:prstTxWarp>
          </a:bodyPr>
          <a:lstStyle>
            <a:lvl1pPr defTabSz="923925">
              <a:defRPr sz="1200"/>
            </a:lvl1pPr>
          </a:lstStyle>
          <a:p>
            <a:endParaRPr lang="en-US" altLang="en-US"/>
          </a:p>
        </p:txBody>
      </p:sp>
      <p:sp>
        <p:nvSpPr>
          <p:cNvPr id="32771" name="Rectangle 3"/>
          <p:cNvSpPr>
            <a:spLocks noGrp="1" noChangeArrowheads="1"/>
          </p:cNvSpPr>
          <p:nvPr>
            <p:ph type="dt" idx="1"/>
          </p:nvPr>
        </p:nvSpPr>
        <p:spPr bwMode="auto">
          <a:xfrm>
            <a:off x="3937000" y="0"/>
            <a:ext cx="3009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5" tIns="46188" rIns="92375" bIns="46188" numCol="1" anchor="t" anchorCtr="0" compatLnSpc="1">
            <a:prstTxWarp prst="textNoShape">
              <a:avLst/>
            </a:prstTxWarp>
          </a:bodyPr>
          <a:lstStyle>
            <a:lvl1pPr algn="r" defTabSz="923925">
              <a:defRPr sz="1200"/>
            </a:lvl1pPr>
          </a:lstStyle>
          <a:p>
            <a:endParaRPr lang="en-US" altLang="en-US"/>
          </a:p>
        </p:txBody>
      </p:sp>
      <p:sp>
        <p:nvSpPr>
          <p:cNvPr id="32772" name="Rectangle 4"/>
          <p:cNvSpPr>
            <a:spLocks noChangeArrowheads="1" noTextEdit="1"/>
          </p:cNvSpPr>
          <p:nvPr>
            <p:ph type="sldImg" idx="2"/>
          </p:nvPr>
        </p:nvSpPr>
        <p:spPr bwMode="auto">
          <a:xfrm>
            <a:off x="1168400" y="692150"/>
            <a:ext cx="4610100" cy="3457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925513" y="4379913"/>
            <a:ext cx="5095875"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5" tIns="46188" rIns="92375" bIns="4618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774" name="Rectangle 6"/>
          <p:cNvSpPr>
            <a:spLocks noGrp="1" noChangeArrowheads="1"/>
          </p:cNvSpPr>
          <p:nvPr>
            <p:ph type="ftr" sz="quarter" idx="4"/>
          </p:nvPr>
        </p:nvSpPr>
        <p:spPr bwMode="auto">
          <a:xfrm>
            <a:off x="0" y="8759825"/>
            <a:ext cx="3009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5" tIns="46188" rIns="92375" bIns="46188" numCol="1" anchor="b" anchorCtr="0" compatLnSpc="1">
            <a:prstTxWarp prst="textNoShape">
              <a:avLst/>
            </a:prstTxWarp>
          </a:bodyPr>
          <a:lstStyle>
            <a:lvl1pPr defTabSz="923925">
              <a:defRPr sz="1200"/>
            </a:lvl1pPr>
          </a:lstStyle>
          <a:p>
            <a:endParaRPr lang="en-US" altLang="en-US"/>
          </a:p>
        </p:txBody>
      </p:sp>
      <p:sp>
        <p:nvSpPr>
          <p:cNvPr id="32775" name="Rectangle 7"/>
          <p:cNvSpPr>
            <a:spLocks noGrp="1" noChangeArrowheads="1"/>
          </p:cNvSpPr>
          <p:nvPr>
            <p:ph type="sldNum" sz="quarter" idx="5"/>
          </p:nvPr>
        </p:nvSpPr>
        <p:spPr bwMode="auto">
          <a:xfrm>
            <a:off x="3937000" y="8759825"/>
            <a:ext cx="30099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5" tIns="46188" rIns="92375" bIns="46188" numCol="1" anchor="b" anchorCtr="0" compatLnSpc="1">
            <a:prstTxWarp prst="textNoShape">
              <a:avLst/>
            </a:prstTxWarp>
          </a:bodyPr>
          <a:lstStyle>
            <a:lvl1pPr algn="r" defTabSz="923925">
              <a:defRPr sz="1200"/>
            </a:lvl1pPr>
          </a:lstStyle>
          <a:p>
            <a:fld id="{8D97336F-5E73-4544-898F-2FA6C45C0A09}" type="slidenum">
              <a:rPr lang="en-US" altLang="en-US"/>
              <a:pPr/>
              <a:t>‹#›</a:t>
            </a:fld>
            <a:endParaRPr lang="en-US" altLang="en-US"/>
          </a:p>
        </p:txBody>
      </p:sp>
    </p:spTree>
    <p:extLst>
      <p:ext uri="{BB962C8B-B14F-4D97-AF65-F5344CB8AC3E}">
        <p14:creationId xmlns:p14="http://schemas.microsoft.com/office/powerpoint/2010/main" val="3225330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F2E58F-8B24-45EA-8D04-D6B533CD0C45}" type="slidenum">
              <a:rPr lang="en-US" altLang="en-US"/>
              <a:pPr/>
              <a:t>1</a:t>
            </a:fld>
            <a:endParaRPr lang="en-US" altLang="en-US"/>
          </a:p>
        </p:txBody>
      </p:sp>
      <p:sp>
        <p:nvSpPr>
          <p:cNvPr id="35842" name="Rectangle 2"/>
          <p:cNvSpPr>
            <a:spLocks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ltLang="en-US" dirty="0"/>
              <a:t>“This training was prepared by the Dept. of Labor &amp; Industries - </a:t>
            </a:r>
            <a:r>
              <a:rPr lang="en-US" altLang="en-US" dirty="0" smtClean="0"/>
              <a:t>with </a:t>
            </a:r>
            <a:r>
              <a:rPr lang="en-US" altLang="en-US" dirty="0"/>
              <a:t>modifications and additions we added to apply to our specific workplace situation.   This training is on filtering </a:t>
            </a:r>
            <a:r>
              <a:rPr lang="en-US" altLang="en-US" dirty="0" err="1"/>
              <a:t>facepieces</a:t>
            </a:r>
            <a:r>
              <a:rPr lang="en-US" altLang="en-US" dirty="0"/>
              <a:t>,  commonly called dust masks, and may also be called “disposable masks”  or “single use masks.”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7F7AA3-1D8A-4259-8AFA-87190CAEE741}" type="slidenum">
              <a:rPr lang="en-US" altLang="en-US"/>
              <a:pPr/>
              <a:t>10</a:t>
            </a:fld>
            <a:endParaRPr lang="en-US" altLang="en-US"/>
          </a:p>
        </p:txBody>
      </p:sp>
      <p:sp>
        <p:nvSpPr>
          <p:cNvPr id="38914" name="Rectangle 2"/>
          <p:cNvSpPr>
            <a:spLocks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ltLang="en-US" dirty="0"/>
              <a:t>[The top photo shows a worker with a poorly fitting dust mask – only one strap is used and it appears to be upside down. He was drilling in concrete and was often enveloped in a cloud of dust. Concrete dust contains silica, a substance that scars the lungs.]</a:t>
            </a:r>
          </a:p>
          <a:p>
            <a:r>
              <a:rPr lang="en-US" altLang="en-US" dirty="0"/>
              <a:t> Fit-testing is extremely important because without a tight fit, a respirator is nearly useless. You may think you are protected when in fact you are not, if the respirator does not fit properly. Beards are not allowed because they will always cause a respirator to leak around the edges.  Even a day’s growth of facial hair can cause a leak. Mustaches are usually O.K., but  goatees usually cause the respirator to leak unless they are small.”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E7DFCD-F534-4775-BF78-6730C0AF7DC2}" type="slidenum">
              <a:rPr lang="en-US" altLang="en-US"/>
              <a:pPr/>
              <a:t>11</a:t>
            </a:fld>
            <a:endParaRPr lang="en-US" altLang="en-US"/>
          </a:p>
        </p:txBody>
      </p:sp>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ltLang="en-US"/>
              <a:t>Note the tear in the mask in the red circle. This mask must be replaced.   Dust masks must also be worn with both straps attached to the head,  Otherwise they will probably leak.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9B916-3409-4D17-858F-2E92D56954AB}" type="slidenum">
              <a:rPr lang="en-US" altLang="en-US"/>
              <a:pPr/>
              <a:t>12</a:t>
            </a:fld>
            <a:endParaRPr lang="en-US" altLang="en-US"/>
          </a:p>
        </p:txBody>
      </p:sp>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ltLang="en-US"/>
              <a:t>“Your respirator may leak because of a poor fit or a tear or hole in the mask. Sometimes you may feel ill without noticing an odor since some chemicals and most dusts have no noticeable odor.  Be especially aware of such symptoms as dizziness, nausea, coughing, nose or throat irritation, feeling “high”, or having trouble breathing.”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B2DD2-D9D1-40B6-A2D1-FA9394EA30A1}" type="slidenum">
              <a:rPr lang="en-US" altLang="en-US"/>
              <a:pPr/>
              <a:t>13</a:t>
            </a:fld>
            <a:endParaRPr lang="en-US" altLang="en-US"/>
          </a:p>
        </p:txBody>
      </p:sp>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ltLang="en-US"/>
              <a:t>The correct answer is b).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1B342-AE55-4705-AC44-E3CB5D6C4783}" type="slidenum">
              <a:rPr lang="en-US" altLang="en-US"/>
              <a:pPr/>
              <a:t>14</a:t>
            </a:fld>
            <a:endParaRPr lang="en-US" altLang="en-US"/>
          </a:p>
        </p:txBody>
      </p:sp>
      <p:sp>
        <p:nvSpPr>
          <p:cNvPr id="81922" name="Rectangle 1026"/>
          <p:cNvSpPr>
            <a:spLocks noChangeArrowheads="1" noTextEdit="1"/>
          </p:cNvSpPr>
          <p:nvPr>
            <p:ph type="sldImg"/>
          </p:nvPr>
        </p:nvSpPr>
        <p:spPr>
          <a:ln/>
        </p:spPr>
      </p:sp>
      <p:sp>
        <p:nvSpPr>
          <p:cNvPr id="81923" name="Rectangle 1027"/>
          <p:cNvSpPr>
            <a:spLocks noGrp="1" noChangeArrowheads="1"/>
          </p:cNvSpPr>
          <p:nvPr>
            <p:ph type="body" idx="1"/>
          </p:nvPr>
        </p:nvSpPr>
        <p:spPr/>
        <p:txBody>
          <a:bodyPr/>
          <a:lstStyle/>
          <a:p>
            <a:r>
              <a:rPr lang="en-US" altLang="en-US" dirty="0"/>
              <a:t>The correct answer is b).</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525F16-9D6F-40B9-B0CD-90A31507526E}" type="slidenum">
              <a:rPr lang="en-US" altLang="en-US"/>
              <a:pPr/>
              <a:t>15</a:t>
            </a:fld>
            <a:endParaRPr lang="en-US" altLang="en-US"/>
          </a:p>
        </p:txBody>
      </p:sp>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ltLang="en-US"/>
              <a:t>a) is the best answer since dust masks do not filter chemical vapors with an odor.  c) may be true, but the point is that dust masks don’t provide protection from chemical gases or vapors.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4F6FDD-A1C0-443C-863D-5D23DABC6AC5}" type="slidenum">
              <a:rPr lang="en-US" altLang="en-US"/>
              <a:pPr/>
              <a:t>2</a:t>
            </a:fld>
            <a:endParaRPr lang="en-US" altLang="en-US"/>
          </a:p>
        </p:txBody>
      </p:sp>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ltLang="en-US"/>
              <a:t>“It is not enough just to slap on a respirator and go.  You need to know the reasons for the use of respirators, how they protect you, their limitations, how to use them, keep them in good condition and store them.”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63FA50-1566-43DD-AD21-3DB173501816}" type="slidenum">
              <a:rPr lang="en-US" altLang="en-US"/>
              <a:pPr/>
              <a:t>3</a:t>
            </a:fld>
            <a:endParaRPr lang="en-US" altLang="en-US"/>
          </a:p>
        </p:txBody>
      </p:sp>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ltLang="en-US"/>
              <a:t>Some masks have an exhalation valve which makes the the mask cooler, drier and  easier to breathe through.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23ED0-E33B-4FF6-AC6C-FC65366887C2}" type="slidenum">
              <a:rPr lang="en-US" altLang="en-US"/>
              <a:pPr/>
              <a:t>4</a:t>
            </a:fld>
            <a:endParaRPr lang="en-US" altLang="en-US"/>
          </a:p>
        </p:txBody>
      </p:sp>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ltLang="en-US" dirty="0"/>
              <a:t>[optional slide] This picture shows how air moves in and out of the dust mask respirator with an exhalation valve.  The act of breathing creates a negative pressure inside the mask, which is why these and dust masks are sometimes called “negative pressure respirators”.  If the mask does not fit properly along the edges, contaminated air can enter.  This is why fit-testing is essential when using dust mask respirators.  More about fit-testing in following slides.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3DE62B-F40A-4B03-A954-4C853FED0372}" type="slidenum">
              <a:rPr lang="en-US" altLang="en-US"/>
              <a:pPr/>
              <a:t>5</a:t>
            </a:fld>
            <a:endParaRPr lang="en-US" altLang="en-US"/>
          </a:p>
        </p:txBody>
      </p:sp>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ltLang="en-US" dirty="0"/>
              <a:t>The first picture shows some leakage around the nose (dust under the nose) which means the dust mask didn’t fit properly. Dust masks work well  for wood dust, low levels of sandblasting dust, lime dust, grain dust, fiberglass dust, plastics dust. They can provide protection up to 10 times the permissible exposure limit of the particular dust.  They won’t provide enough protection against higher levels (above 10 times the “safe limit”) of silica sand sandblasting dust, dry cutting of concrete or brick or dry drilling in rock, or certain toxic metal dusts such as lead, cadmium and arsenic.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547710-AD74-4AC5-AB25-7579B9D9CD58}" type="slidenum">
              <a:rPr lang="en-US" altLang="en-US"/>
              <a:pPr/>
              <a:t>6</a:t>
            </a:fld>
            <a:endParaRPr lang="en-US" altLang="en-US"/>
          </a:p>
        </p:txBody>
      </p:sp>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ltLang="en-US" dirty="0"/>
              <a:t>“ Another way of saying this is that it is assumed that a dust mask reduces the amount of chemical inside the respirator to one tenth of the concentration outside the respirator, providing it fits properly and has no holes or tears. If the level of chemical in the air is more than 10 times the permissible limit, you would need a more protective  respirator.  Permissible limits for about 600 chemicals and dusts are published by WISHA.  The limits for some very toxic dusts are much lower than wood dust.” </a:t>
            </a:r>
          </a:p>
          <a:p>
            <a:r>
              <a:rPr lang="en-US" altLang="en-US" dirty="0"/>
              <a:t>5 mg/cu. meter of wood dust will be a noticeable dust cloud.  50 mg/cu. meter of wood would be very dense cloud and would probably only occur in a small room with no ventilation where heavy sanding or cutting was done.  However, some dusts (such as silica sand dust from sandblasting) have much lower allowable limits and dust levels from sandblasting can easily exceed the protection factor of a dust mask.  Most sandblasting activity requires a supplied air respirator. </a:t>
            </a:r>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782ED-7D19-4292-B074-84D59B937B33}" type="slidenum">
              <a:rPr lang="en-US" altLang="en-US"/>
              <a:pPr/>
              <a:t>7</a:t>
            </a:fld>
            <a:endParaRPr lang="en-US" altLang="en-US"/>
          </a:p>
        </p:txBody>
      </p:sp>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ltLang="en-US"/>
              <a:t>NIOSH is the National Institute of Occupational Safety &amp; Health. All respirators used in the workplace for protection against chemicals and dust must be NIOSH-approved. </a:t>
            </a:r>
            <a:r>
              <a:rPr lang="en-US" altLang="en-US" u="sng"/>
              <a:t>Single-strapped dusts masks are not NIOSH-approved</a:t>
            </a:r>
            <a:r>
              <a:rPr lang="en-US" altLang="en-US"/>
              <a:t>.  So-called “comfort masks” or “allergy masks” are also not NIOSH approved.  The NIOSH approval will be found printed directly on the mask or on the mask package or carton.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BFBD8F-C0A8-456C-B054-832755719B23}" type="slidenum">
              <a:rPr lang="en-US" altLang="en-US"/>
              <a:pPr/>
              <a:t>8</a:t>
            </a:fld>
            <a:endParaRPr lang="en-US" altLang="en-US"/>
          </a:p>
        </p:txBody>
      </p:sp>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ltLang="en-US"/>
              <a:t>[This slide is optional if you use more than one type of dust masks] The “N” means not resistant to oil mist, “R” means somewhat resistant to oil mist, and the “P” means the mask is strongly resistant to oil mist.  Most work situations do not have oil mist in the air and the “N” masks suffice.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6DA9F-D285-46DD-B560-52DA79FBB41C}" type="slidenum">
              <a:rPr lang="en-US" altLang="en-US"/>
              <a:pPr/>
              <a:t>9</a:t>
            </a:fld>
            <a:endParaRPr lang="en-US" altLang="en-US"/>
          </a:p>
        </p:txBody>
      </p:sp>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ltLang="en-US"/>
              <a:t>“Dust masks do not filter out gases or vapors at all, and of course do not provide oxygen.  For these reason dust masks are not recommended for any confined space work.  Some dust masks have a layer of charcoal to capture so-called “nuisance” odors or vapors, but these cannot be used if the chemical levels in the air exceed the PEL.”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40206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9388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113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83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612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384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553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003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85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909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967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page_background_marbly_W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0" y="0"/>
            <a:ext cx="91440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822" y="6381519"/>
            <a:ext cx="1695434" cy="3663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3600" b="1">
          <a:solidFill>
            <a:srgbClr val="000066"/>
          </a:solidFill>
          <a:latin typeface="+mj-lt"/>
          <a:ea typeface="+mj-ea"/>
          <a:cs typeface="+mj-cs"/>
        </a:defRPr>
      </a:lvl1pPr>
      <a:lvl2pPr algn="ctr" rtl="0" fontAlgn="base">
        <a:spcBef>
          <a:spcPct val="0"/>
        </a:spcBef>
        <a:spcAft>
          <a:spcPct val="0"/>
        </a:spcAft>
        <a:defRPr sz="3600" b="1">
          <a:solidFill>
            <a:srgbClr val="000066"/>
          </a:solidFill>
          <a:latin typeface="Verdana" pitchFamily="34" charset="0"/>
        </a:defRPr>
      </a:lvl2pPr>
      <a:lvl3pPr algn="ctr" rtl="0" fontAlgn="base">
        <a:spcBef>
          <a:spcPct val="0"/>
        </a:spcBef>
        <a:spcAft>
          <a:spcPct val="0"/>
        </a:spcAft>
        <a:defRPr sz="3600" b="1">
          <a:solidFill>
            <a:srgbClr val="000066"/>
          </a:solidFill>
          <a:latin typeface="Verdana" pitchFamily="34" charset="0"/>
        </a:defRPr>
      </a:lvl3pPr>
      <a:lvl4pPr algn="ctr" rtl="0" fontAlgn="base">
        <a:spcBef>
          <a:spcPct val="0"/>
        </a:spcBef>
        <a:spcAft>
          <a:spcPct val="0"/>
        </a:spcAft>
        <a:defRPr sz="3600" b="1">
          <a:solidFill>
            <a:srgbClr val="000066"/>
          </a:solidFill>
          <a:latin typeface="Verdana" pitchFamily="34" charset="0"/>
        </a:defRPr>
      </a:lvl4pPr>
      <a:lvl5pPr algn="ctr" rtl="0" fontAlgn="base">
        <a:spcBef>
          <a:spcPct val="0"/>
        </a:spcBef>
        <a:spcAft>
          <a:spcPct val="0"/>
        </a:spcAft>
        <a:defRPr sz="3600" b="1">
          <a:solidFill>
            <a:srgbClr val="000066"/>
          </a:solidFill>
          <a:latin typeface="Verdana" pitchFamily="34" charset="0"/>
        </a:defRPr>
      </a:lvl5pPr>
      <a:lvl6pPr marL="457200" algn="ctr" rtl="0" fontAlgn="base">
        <a:spcBef>
          <a:spcPct val="0"/>
        </a:spcBef>
        <a:spcAft>
          <a:spcPct val="0"/>
        </a:spcAft>
        <a:defRPr sz="3600" b="1">
          <a:solidFill>
            <a:srgbClr val="000066"/>
          </a:solidFill>
          <a:latin typeface="Verdana" pitchFamily="34" charset="0"/>
        </a:defRPr>
      </a:lvl6pPr>
      <a:lvl7pPr marL="914400" algn="ctr" rtl="0" fontAlgn="base">
        <a:spcBef>
          <a:spcPct val="0"/>
        </a:spcBef>
        <a:spcAft>
          <a:spcPct val="0"/>
        </a:spcAft>
        <a:defRPr sz="3600" b="1">
          <a:solidFill>
            <a:srgbClr val="000066"/>
          </a:solidFill>
          <a:latin typeface="Verdana" pitchFamily="34" charset="0"/>
        </a:defRPr>
      </a:lvl7pPr>
      <a:lvl8pPr marL="1371600" algn="ctr" rtl="0" fontAlgn="base">
        <a:spcBef>
          <a:spcPct val="0"/>
        </a:spcBef>
        <a:spcAft>
          <a:spcPct val="0"/>
        </a:spcAft>
        <a:defRPr sz="3600" b="1">
          <a:solidFill>
            <a:srgbClr val="000066"/>
          </a:solidFill>
          <a:latin typeface="Verdana" pitchFamily="34" charset="0"/>
        </a:defRPr>
      </a:lvl8pPr>
      <a:lvl9pPr marL="1828800" algn="ctr" rtl="0" fontAlgn="base">
        <a:spcBef>
          <a:spcPct val="0"/>
        </a:spcBef>
        <a:spcAft>
          <a:spcPct val="0"/>
        </a:spcAft>
        <a:defRPr sz="3600" b="1">
          <a:solidFill>
            <a:srgbClr val="000066"/>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file:///\\Lnigptum02\s_Wisha_T&amp;O_Web\DanLocke\side%20view%20drilling%2002a_full.wmv" TargetMode="Externa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ore1.yimg.com/I/allergybegone_1804_274092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yahooligans.yahoo.com/reference/gray/fig/970.html"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ChangeArrowheads="1"/>
          </p:cNvSpPr>
          <p:nvPr/>
        </p:nvSpPr>
        <p:spPr bwMode="auto">
          <a:xfrm>
            <a:off x="1735138" y="0"/>
            <a:ext cx="7408862"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r>
              <a:rPr lang="en-US" altLang="en-US" sz="3600">
                <a:solidFill>
                  <a:srgbClr val="000066"/>
                </a:solidFill>
                <a:latin typeface="Verdana" pitchFamily="34" charset="0"/>
              </a:rPr>
              <a:t>Respirator Training</a:t>
            </a:r>
            <a:r>
              <a:rPr lang="en-US" altLang="en-US" sz="2800">
                <a:solidFill>
                  <a:srgbClr val="000066"/>
                </a:solidFill>
                <a:latin typeface="Verdana" pitchFamily="34" charset="0"/>
              </a:rPr>
              <a:t>–Module 1</a:t>
            </a:r>
            <a:endParaRPr lang="en-US" altLang="en-US" sz="3600">
              <a:solidFill>
                <a:srgbClr val="000066"/>
              </a:solidFill>
              <a:latin typeface="Verdana" pitchFamily="34" charset="0"/>
            </a:endParaRPr>
          </a:p>
        </p:txBody>
      </p:sp>
      <p:sp>
        <p:nvSpPr>
          <p:cNvPr id="2059" name="Rectangle 11"/>
          <p:cNvSpPr>
            <a:spLocks noChangeArrowheads="1"/>
          </p:cNvSpPr>
          <p:nvPr/>
        </p:nvSpPr>
        <p:spPr bwMode="auto">
          <a:xfrm>
            <a:off x="1363663" y="1362075"/>
            <a:ext cx="7245350" cy="114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en-US" sz="3200" b="1">
                <a:solidFill>
                  <a:srgbClr val="000066"/>
                </a:solidFill>
                <a:latin typeface="Verdana" pitchFamily="34" charset="0"/>
              </a:rPr>
              <a:t> </a:t>
            </a:r>
            <a:r>
              <a:rPr lang="en-US" altLang="en-US" sz="3200">
                <a:solidFill>
                  <a:srgbClr val="000066"/>
                </a:solidFill>
                <a:latin typeface="Verdana" pitchFamily="34" charset="0"/>
              </a:rPr>
              <a:t>Filtering Facepiece Respirators (Dust Masks)</a:t>
            </a:r>
            <a:endParaRPr lang="en-US" altLang="en-US" sz="3200">
              <a:solidFill>
                <a:schemeClr val="hlink"/>
              </a:solidFill>
              <a:latin typeface="Verdana" pitchFamily="34" charset="0"/>
            </a:endParaRPr>
          </a:p>
          <a:p>
            <a:pPr algn="ctr"/>
            <a:endParaRPr lang="en-US" altLang="en-US" sz="2800" b="1">
              <a:solidFill>
                <a:srgbClr val="000066"/>
              </a:solidFill>
              <a:latin typeface="Verdana" pitchFamily="34" charset="0"/>
            </a:endParaRPr>
          </a:p>
        </p:txBody>
      </p:sp>
      <p:sp>
        <p:nvSpPr>
          <p:cNvPr id="2065" name="Rectangle 17"/>
          <p:cNvSpPr>
            <a:spLocks noGrp="1" noChangeArrowheads="1"/>
          </p:cNvSpPr>
          <p:nvPr>
            <p:ph type="title" idx="4294967295"/>
          </p:nvPr>
        </p:nvSpPr>
        <p:spPr/>
        <p:txBody>
          <a:bodyPr/>
          <a:lstStyle/>
          <a:p>
            <a:r>
              <a:rPr lang="en-US" altLang="en-US"/>
              <a:t> </a:t>
            </a:r>
          </a:p>
        </p:txBody>
      </p:sp>
      <p:pic>
        <p:nvPicPr>
          <p:cNvPr id="2074" name="Picture 26" descr="DustMask3"/>
          <p:cNvPicPr>
            <a:picLocks noChangeAspect="1" noChangeArrowheads="1"/>
          </p:cNvPicPr>
          <p:nvPr/>
        </p:nvPicPr>
        <p:blipFill>
          <a:blip r:embed="rId3">
            <a:extLst>
              <a:ext uri="{28A0092B-C50C-407E-A947-70E740481C1C}">
                <a14:useLocalDpi xmlns:a14="http://schemas.microsoft.com/office/drawing/2010/main" val="0"/>
              </a:ext>
            </a:extLst>
          </a:blip>
          <a:srcRect l="2914" t="5325" r="5399"/>
          <a:stretch>
            <a:fillRect/>
          </a:stretch>
        </p:blipFill>
        <p:spPr bwMode="auto">
          <a:xfrm>
            <a:off x="3702050" y="4572000"/>
            <a:ext cx="2532063" cy="1924050"/>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N95 (Niosh Approved) Premium Quality Respirator Masks (Box/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088" y="2335213"/>
            <a:ext cx="2608262" cy="2357437"/>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Moldex Particulate Respirator Masks (Box/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625" y="2619375"/>
            <a:ext cx="2297113" cy="1947863"/>
          </a:xfrm>
          <a:prstGeom prst="rect">
            <a:avLst/>
          </a:prstGeom>
          <a:noFill/>
          <a:extLst>
            <a:ext uri="{909E8E84-426E-40DD-AFC4-6F175D3DCCD1}">
              <a14:hiddenFill xmlns:a14="http://schemas.microsoft.com/office/drawing/2010/main">
                <a:solidFill>
                  <a:srgbClr val="FFFFFF"/>
                </a:solidFill>
              </a14:hiddenFill>
            </a:ext>
          </a:extLst>
        </p:spPr>
      </p:pic>
      <p:sp>
        <p:nvSpPr>
          <p:cNvPr id="2077" name="Text Box 29"/>
          <p:cNvSpPr txBox="1">
            <a:spLocks noChangeArrowheads="1"/>
          </p:cNvSpPr>
          <p:nvPr/>
        </p:nvSpPr>
        <p:spPr bwMode="auto">
          <a:xfrm>
            <a:off x="4833938" y="6553200"/>
            <a:ext cx="881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b="0"/>
              <a:t>Dust Mask Fit</a:t>
            </a:r>
          </a:p>
        </p:txBody>
      </p:sp>
      <p:sp>
        <p:nvSpPr>
          <p:cNvPr id="22531" name="Rectangle 3"/>
          <p:cNvSpPr>
            <a:spLocks noGrp="1" noChangeArrowheads="1"/>
          </p:cNvSpPr>
          <p:nvPr>
            <p:ph type="body" idx="1"/>
          </p:nvPr>
        </p:nvSpPr>
        <p:spPr bwMode="auto">
          <a:xfrm>
            <a:off x="609600" y="1231900"/>
            <a:ext cx="7772400" cy="5540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lnSpc>
                <a:spcPct val="90000"/>
              </a:lnSpc>
              <a:buFontTx/>
              <a:buNone/>
            </a:pPr>
            <a:r>
              <a:rPr lang="en-US" altLang="en-US">
                <a:solidFill>
                  <a:schemeClr val="hlink"/>
                </a:solidFill>
                <a:latin typeface="Verdana" pitchFamily="34" charset="0"/>
              </a:rPr>
              <a:t>Dust Masks Must Fit Properly</a:t>
            </a:r>
          </a:p>
        </p:txBody>
      </p:sp>
      <p:sp>
        <p:nvSpPr>
          <p:cNvPr id="22533" name="Text Box 5"/>
          <p:cNvSpPr txBox="1">
            <a:spLocks noChangeArrowheads="1"/>
          </p:cNvSpPr>
          <p:nvPr/>
        </p:nvSpPr>
        <p:spPr bwMode="auto">
          <a:xfrm>
            <a:off x="222250" y="1922463"/>
            <a:ext cx="472281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Dust masks must fit properly to prevent leaks around the edges.</a:t>
            </a:r>
          </a:p>
          <a:p>
            <a:pPr>
              <a:spcBef>
                <a:spcPct val="50000"/>
              </a:spcBef>
            </a:pPr>
            <a:r>
              <a:rPr lang="en-US" altLang="en-US" sz="2400"/>
              <a:t>Fit-testing must be done before first wearing a dust mask.</a:t>
            </a:r>
          </a:p>
          <a:p>
            <a:pPr>
              <a:spcBef>
                <a:spcPct val="50000"/>
              </a:spcBef>
            </a:pPr>
            <a:r>
              <a:rPr lang="en-US" altLang="en-US" sz="2400"/>
              <a:t>Beards do not allow a good fit when wearing a dust mask.</a:t>
            </a:r>
          </a:p>
        </p:txBody>
      </p:sp>
      <p:pic>
        <p:nvPicPr>
          <p:cNvPr id="22535" name="Picture 7" descr="PH01854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4275138"/>
            <a:ext cx="3116263" cy="2209800"/>
          </a:xfrm>
          <a:prstGeom prst="rect">
            <a:avLst/>
          </a:prstGeom>
          <a:noFill/>
          <a:extLst>
            <a:ext uri="{909E8E84-426E-40DD-AFC4-6F175D3DCCD1}">
              <a14:hiddenFill xmlns:a14="http://schemas.microsoft.com/office/drawing/2010/main">
                <a:solidFill>
                  <a:srgbClr val="FFFFFF"/>
                </a:solidFill>
              </a14:hiddenFill>
            </a:ext>
          </a:extLst>
        </p:spPr>
      </p:pic>
      <p:sp>
        <p:nvSpPr>
          <p:cNvPr id="22536" name="Line 8"/>
          <p:cNvSpPr>
            <a:spLocks noChangeShapeType="1"/>
          </p:cNvSpPr>
          <p:nvPr/>
        </p:nvSpPr>
        <p:spPr bwMode="auto">
          <a:xfrm>
            <a:off x="6337300" y="4806950"/>
            <a:ext cx="620713" cy="2889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flipV="1">
            <a:off x="6345238" y="4691063"/>
            <a:ext cx="633412" cy="46196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40" name="side view drilling 02a_full.wmv">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l="45102" t="18518" r="13889" b="31221"/>
          <a:stretch>
            <a:fillRect/>
          </a:stretch>
        </p:blipFill>
        <p:spPr bwMode="auto">
          <a:xfrm>
            <a:off x="5597525" y="1817688"/>
            <a:ext cx="2481263" cy="2281237"/>
          </a:xfrm>
          <a:prstGeom prst="rect">
            <a:avLst/>
          </a:prstGeom>
          <a:noFill/>
          <a:extLst>
            <a:ext uri="{909E8E84-426E-40DD-AFC4-6F175D3DCCD1}">
              <a14:hiddenFill xmlns:a14="http://schemas.microsoft.com/office/drawing/2010/main">
                <a:solidFill>
                  <a:srgbClr val="FFFFFF"/>
                </a:solidFill>
              </a14:hiddenFill>
            </a:ext>
          </a:extLst>
        </p:spPr>
      </p:pic>
      <p:sp>
        <p:nvSpPr>
          <p:cNvPr id="22541" name="Text Box 13"/>
          <p:cNvSpPr txBox="1">
            <a:spLocks noChangeArrowheads="1"/>
          </p:cNvSpPr>
          <p:nvPr/>
        </p:nvSpPr>
        <p:spPr bwMode="auto">
          <a:xfrm>
            <a:off x="3257550" y="6472238"/>
            <a:ext cx="1528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54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2540"/>
                                        </p:tgtEl>
                                      </p:cBhvr>
                                    </p:cmd>
                                  </p:childTnLst>
                                </p:cTn>
                              </p:par>
                            </p:childTnLst>
                          </p:cTn>
                        </p:par>
                      </p:childTnLst>
                    </p:cTn>
                  </p:par>
                </p:childTnLst>
              </p:cTn>
              <p:nextCondLst>
                <p:cond evt="onClick" delay="0">
                  <p:tgtEl>
                    <p:spTgt spid="22540"/>
                  </p:tgtEl>
                </p:cond>
              </p:nextCondLst>
            </p:seq>
            <p:video>
              <p:cMediaNode>
                <p:cTn id="7" fill="hold" display="0">
                  <p:stCondLst>
                    <p:cond delay="indefinite"/>
                  </p:stCondLst>
                  <p:endCondLst>
                    <p:cond evt="onNext" delay="0">
                      <p:tgtEl>
                        <p:sldTgt/>
                      </p:tgtEl>
                    </p:cond>
                    <p:cond evt="onPrev" delay="0">
                      <p:tgtEl>
                        <p:sldTgt/>
                      </p:tgtEl>
                    </p:cond>
                  </p:endCondLst>
                </p:cTn>
                <p:tgtEl>
                  <p:spTgt spid="22540"/>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b="0"/>
              <a:t>Replacing Dust Masks</a:t>
            </a:r>
          </a:p>
        </p:txBody>
      </p:sp>
      <p:sp>
        <p:nvSpPr>
          <p:cNvPr id="109571" name="Text Box 3"/>
          <p:cNvSpPr txBox="1">
            <a:spLocks noChangeArrowheads="1"/>
          </p:cNvSpPr>
          <p:nvPr/>
        </p:nvSpPr>
        <p:spPr bwMode="auto">
          <a:xfrm>
            <a:off x="428625" y="2357438"/>
            <a:ext cx="557212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Dust masks cannot be cleaned or repaired if soiled or damaged.</a:t>
            </a:r>
            <a:br>
              <a:rPr lang="en-US" altLang="en-US" sz="2400"/>
            </a:br>
            <a:endParaRPr lang="en-US" altLang="en-US" sz="2400"/>
          </a:p>
          <a:p>
            <a:r>
              <a:rPr lang="en-US" altLang="en-US" sz="2400"/>
              <a:t>Replace dust masks if breathing becomes difficult, if they are damaged or soiled on the inside.</a:t>
            </a:r>
            <a:br>
              <a:rPr lang="en-US" altLang="en-US" sz="2400"/>
            </a:br>
            <a:endParaRPr lang="en-US" altLang="en-US" sz="2400"/>
          </a:p>
          <a:p>
            <a:r>
              <a:rPr lang="en-US" altLang="en-US" sz="2400"/>
              <a:t>Dispose of dust masks at the end of the day or shift.</a:t>
            </a:r>
          </a:p>
        </p:txBody>
      </p:sp>
      <p:graphicFrame>
        <p:nvGraphicFramePr>
          <p:cNvPr id="109574" name="Object 6"/>
          <p:cNvGraphicFramePr>
            <a:graphicFrameLocks noChangeAspect="1"/>
          </p:cNvGraphicFramePr>
          <p:nvPr/>
        </p:nvGraphicFramePr>
        <p:xfrm>
          <a:off x="5895975" y="2468563"/>
          <a:ext cx="2930525" cy="3363912"/>
        </p:xfrm>
        <a:graphic>
          <a:graphicData uri="http://schemas.openxmlformats.org/presentationml/2006/ole">
            <mc:AlternateContent xmlns:mc="http://schemas.openxmlformats.org/markup-compatibility/2006">
              <mc:Choice xmlns:v="urn:schemas-microsoft-com:vml" Requires="v">
                <p:oleObj spid="_x0000_s109581" name="Photo Editor Photo" r:id="rId4" imgW="12193702" imgH="9752381" progId="MSPhotoEd.3">
                  <p:embed/>
                </p:oleObj>
              </mc:Choice>
              <mc:Fallback>
                <p:oleObj name="Photo Editor Photo" r:id="rId4" imgW="12193702" imgH="9752381" progId="MSPhotoEd.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26147" t="16171" r="21368" b="12656"/>
                      <a:stretch>
                        <a:fillRect/>
                      </a:stretch>
                    </p:blipFill>
                    <p:spPr bwMode="auto">
                      <a:xfrm>
                        <a:off x="5895975" y="2468563"/>
                        <a:ext cx="2930525" cy="336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575" name="Oval 7"/>
          <p:cNvSpPr>
            <a:spLocks noChangeArrowheads="1"/>
          </p:cNvSpPr>
          <p:nvPr/>
        </p:nvSpPr>
        <p:spPr bwMode="auto">
          <a:xfrm>
            <a:off x="7172325" y="4071938"/>
            <a:ext cx="271463" cy="28575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76" name="Text Box 8"/>
          <p:cNvSpPr txBox="1">
            <a:spLocks noChangeArrowheads="1"/>
          </p:cNvSpPr>
          <p:nvPr/>
        </p:nvSpPr>
        <p:spPr bwMode="auto">
          <a:xfrm>
            <a:off x="6486525" y="5929313"/>
            <a:ext cx="1685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FF0000"/>
                </a:solidFill>
              </a:rPr>
              <a:t>Torn mask</a:t>
            </a:r>
          </a:p>
        </p:txBody>
      </p:sp>
      <p:sp>
        <p:nvSpPr>
          <p:cNvPr id="109577" name="Text Box 9"/>
          <p:cNvSpPr txBox="1">
            <a:spLocks noChangeArrowheads="1"/>
          </p:cNvSpPr>
          <p:nvPr/>
        </p:nvSpPr>
        <p:spPr bwMode="auto">
          <a:xfrm>
            <a:off x="1257300" y="1285875"/>
            <a:ext cx="6215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chemeClr val="hlink"/>
                </a:solidFill>
              </a:rPr>
              <a:t>Replace dust masks at least daily</a:t>
            </a:r>
            <a:r>
              <a:rPr lang="en-US" altLang="en-US" sz="2400">
                <a:solidFill>
                  <a:schemeClr val="hlink"/>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b="0"/>
              <a:t>Dust Mask Problems</a:t>
            </a:r>
          </a:p>
        </p:txBody>
      </p:sp>
      <p:sp>
        <p:nvSpPr>
          <p:cNvPr id="21507" name="Rectangle 3"/>
          <p:cNvSpPr>
            <a:spLocks noGrp="1" noChangeArrowheads="1"/>
          </p:cNvSpPr>
          <p:nvPr>
            <p:ph type="body" idx="1"/>
          </p:nvPr>
        </p:nvSpPr>
        <p:spPr bwMode="auto">
          <a:xfrm>
            <a:off x="298450" y="1460500"/>
            <a:ext cx="8312150" cy="6016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buFontTx/>
              <a:buNone/>
            </a:pPr>
            <a:r>
              <a:rPr lang="en-US" altLang="en-US">
                <a:solidFill>
                  <a:schemeClr val="hlink"/>
                </a:solidFill>
                <a:latin typeface="Verdana" pitchFamily="34" charset="0"/>
              </a:rPr>
              <a:t>When it Smells Bad or You Feel Sick</a:t>
            </a:r>
          </a:p>
        </p:txBody>
      </p:sp>
      <p:sp>
        <p:nvSpPr>
          <p:cNvPr id="21508" name="Text Box 4"/>
          <p:cNvSpPr txBox="1">
            <a:spLocks noChangeArrowheads="1"/>
          </p:cNvSpPr>
          <p:nvPr/>
        </p:nvSpPr>
        <p:spPr bwMode="auto">
          <a:xfrm>
            <a:off x="215900" y="2790825"/>
            <a:ext cx="596106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If you notice an odor, find dust inside the mask, feel ill, or you think your respirator leaks, notify your supervisor.</a:t>
            </a:r>
          </a:p>
          <a:p>
            <a:endParaRPr lang="en-US" altLang="en-US" sz="2400"/>
          </a:p>
          <a:p>
            <a:r>
              <a:rPr lang="en-US" altLang="en-US" sz="2400"/>
              <a:t>Leave the area if you know your mask is leaking.</a:t>
            </a:r>
          </a:p>
        </p:txBody>
      </p:sp>
      <p:pic>
        <p:nvPicPr>
          <p:cNvPr id="21511" name="Picture 7" descr="HM0000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6225" y="2552700"/>
            <a:ext cx="2081213" cy="3003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Quiz</a:t>
            </a:r>
          </a:p>
        </p:txBody>
      </p:sp>
      <p:sp>
        <p:nvSpPr>
          <p:cNvPr id="75779" name="Rectangle 3"/>
          <p:cNvSpPr>
            <a:spLocks noGrp="1" noChangeArrowheads="1"/>
          </p:cNvSpPr>
          <p:nvPr>
            <p:ph type="body" idx="1"/>
          </p:nvPr>
        </p:nvSpPr>
        <p:spPr bwMode="auto">
          <a:xfrm>
            <a:off x="590550" y="1651000"/>
            <a:ext cx="7772400" cy="5715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lnSpc>
                <a:spcPct val="90000"/>
              </a:lnSpc>
              <a:buFontTx/>
              <a:buNone/>
            </a:pPr>
            <a:r>
              <a:rPr lang="en-US" altLang="en-US">
                <a:latin typeface="Verdana" pitchFamily="34" charset="0"/>
              </a:rPr>
              <a:t>Question 1</a:t>
            </a:r>
          </a:p>
        </p:txBody>
      </p:sp>
      <p:sp>
        <p:nvSpPr>
          <p:cNvPr id="75780" name="Text Box 4"/>
          <p:cNvSpPr txBox="1">
            <a:spLocks noChangeArrowheads="1"/>
          </p:cNvSpPr>
          <p:nvPr/>
        </p:nvSpPr>
        <p:spPr bwMode="auto">
          <a:xfrm>
            <a:off x="419100" y="2411413"/>
            <a:ext cx="827722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hlink"/>
                </a:solidFill>
                <a:latin typeface="Verdana" pitchFamily="34" charset="0"/>
              </a:rPr>
              <a:t> What do filtering </a:t>
            </a:r>
            <a:r>
              <a:rPr lang="en-US" altLang="en-US" dirty="0" err="1">
                <a:solidFill>
                  <a:schemeClr val="hlink"/>
                </a:solidFill>
                <a:latin typeface="Verdana" pitchFamily="34" charset="0"/>
              </a:rPr>
              <a:t>facepieces</a:t>
            </a:r>
            <a:r>
              <a:rPr lang="en-US" altLang="en-US" dirty="0">
                <a:solidFill>
                  <a:schemeClr val="hlink"/>
                </a:solidFill>
                <a:latin typeface="Verdana" pitchFamily="34" charset="0"/>
              </a:rPr>
              <a:t> protect you from?</a:t>
            </a:r>
          </a:p>
          <a:p>
            <a:endParaRPr lang="en-US" altLang="en-US" dirty="0">
              <a:solidFill>
                <a:schemeClr val="hlink"/>
              </a:solidFill>
              <a:latin typeface="Verdana" pitchFamily="34" charset="0"/>
            </a:endParaRPr>
          </a:p>
          <a:p>
            <a:pPr lvl="1">
              <a:buFontTx/>
              <a:buAutoNum type="alphaLcParenR"/>
            </a:pPr>
            <a:r>
              <a:rPr lang="en-US" altLang="en-US" dirty="0">
                <a:latin typeface="Verdana" pitchFamily="34" charset="0"/>
              </a:rPr>
              <a:t>solvents and dust</a:t>
            </a:r>
          </a:p>
          <a:p>
            <a:pPr lvl="1">
              <a:buFontTx/>
              <a:buAutoNum type="alphaLcParenR"/>
            </a:pPr>
            <a:endParaRPr lang="en-US" altLang="en-US" dirty="0">
              <a:latin typeface="Verdana" pitchFamily="34" charset="0"/>
            </a:endParaRPr>
          </a:p>
          <a:p>
            <a:pPr lvl="1">
              <a:buFontTx/>
              <a:buAutoNum type="alphaLcParenR"/>
            </a:pPr>
            <a:r>
              <a:rPr lang="en-US" altLang="en-US" dirty="0">
                <a:latin typeface="Verdana" pitchFamily="34" charset="0"/>
              </a:rPr>
              <a:t>only dust and particles</a:t>
            </a:r>
          </a:p>
          <a:p>
            <a:pPr lvl="1">
              <a:buFontTx/>
              <a:buAutoNum type="alphaLcParenR"/>
            </a:pPr>
            <a:endParaRPr lang="en-US" altLang="en-US" dirty="0">
              <a:latin typeface="Verdana" pitchFamily="34" charset="0"/>
            </a:endParaRPr>
          </a:p>
          <a:p>
            <a:pPr lvl="1">
              <a:buFontTx/>
              <a:buAutoNum type="alphaLcParenR"/>
            </a:pPr>
            <a:r>
              <a:rPr lang="en-US" altLang="en-US" dirty="0">
                <a:latin typeface="Verdana" pitchFamily="34" charset="0"/>
              </a:rPr>
              <a:t>nothing much</a:t>
            </a:r>
          </a:p>
          <a:p>
            <a:pPr lvl="1">
              <a:buFontTx/>
              <a:buAutoNum type="alphaLcParenR"/>
            </a:pPr>
            <a:endParaRPr lang="en-US" altLang="en-US" dirty="0">
              <a:latin typeface="Verdana" pitchFamily="34" charset="0"/>
            </a:endParaRPr>
          </a:p>
          <a:p>
            <a:pPr lvl="1">
              <a:buFontTx/>
              <a:buAutoNum type="alphaLcParenR"/>
            </a:pPr>
            <a:r>
              <a:rPr lang="en-US" altLang="en-US" dirty="0">
                <a:latin typeface="Verdana" pitchFamily="34" charset="0"/>
              </a:rPr>
              <a:t>only pollen</a:t>
            </a:r>
          </a:p>
        </p:txBody>
      </p:sp>
      <p:pic>
        <p:nvPicPr>
          <p:cNvPr id="75782" name="Picture 6" descr="Comfort Dust Masks, 5/P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2428875"/>
            <a:ext cx="2000250" cy="200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Quiz</a:t>
            </a:r>
          </a:p>
        </p:txBody>
      </p:sp>
      <p:sp>
        <p:nvSpPr>
          <p:cNvPr id="77828" name="Text Box 4"/>
          <p:cNvSpPr txBox="1">
            <a:spLocks noChangeArrowheads="1"/>
          </p:cNvSpPr>
          <p:nvPr/>
        </p:nvSpPr>
        <p:spPr bwMode="auto">
          <a:xfrm>
            <a:off x="288925" y="1570038"/>
            <a:ext cx="8556625" cy="354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dirty="0">
                <a:latin typeface="Verdana" pitchFamily="34" charset="0"/>
              </a:rPr>
              <a:t>Question 2</a:t>
            </a:r>
          </a:p>
          <a:p>
            <a:pPr>
              <a:spcBef>
                <a:spcPct val="50000"/>
              </a:spcBef>
            </a:pPr>
            <a:r>
              <a:rPr lang="en-US" altLang="en-US" dirty="0">
                <a:solidFill>
                  <a:schemeClr val="hlink"/>
                </a:solidFill>
                <a:latin typeface="Verdana" pitchFamily="34" charset="0"/>
              </a:rPr>
              <a:t>Why can’t you wear a dust mask over a beard?</a:t>
            </a:r>
          </a:p>
          <a:p>
            <a:pPr>
              <a:spcBef>
                <a:spcPct val="50000"/>
              </a:spcBef>
            </a:pPr>
            <a:endParaRPr lang="en-US" altLang="en-US" sz="1000" dirty="0">
              <a:solidFill>
                <a:schemeClr val="hlink"/>
              </a:solidFill>
              <a:latin typeface="Verdana" pitchFamily="34" charset="0"/>
            </a:endParaRPr>
          </a:p>
          <a:p>
            <a:pPr>
              <a:spcBef>
                <a:spcPct val="50000"/>
              </a:spcBef>
            </a:pPr>
            <a:r>
              <a:rPr lang="en-US" altLang="en-US" dirty="0">
                <a:latin typeface="Verdana" pitchFamily="34" charset="0"/>
              </a:rPr>
              <a:t>	a) The beard will interfere with your breathing</a:t>
            </a:r>
          </a:p>
          <a:p>
            <a:pPr>
              <a:spcBef>
                <a:spcPct val="50000"/>
              </a:spcBef>
            </a:pPr>
            <a:r>
              <a:rPr lang="en-US" altLang="en-US" dirty="0">
                <a:latin typeface="Verdana" pitchFamily="34" charset="0"/>
              </a:rPr>
              <a:t>	b) It will cause the respirator to leak</a:t>
            </a:r>
          </a:p>
          <a:p>
            <a:pPr>
              <a:spcBef>
                <a:spcPct val="50000"/>
              </a:spcBef>
            </a:pPr>
            <a:r>
              <a:rPr lang="en-US" altLang="en-US" dirty="0">
                <a:latin typeface="Verdana" pitchFamily="34" charset="0"/>
              </a:rPr>
              <a:t>	c) It will cause skin irritation</a:t>
            </a:r>
          </a:p>
          <a:p>
            <a:pPr>
              <a:spcBef>
                <a:spcPct val="50000"/>
              </a:spcBef>
            </a:pPr>
            <a:r>
              <a:rPr lang="en-US" altLang="en-US" dirty="0">
                <a:latin typeface="Verdana" pitchFamily="34" charset="0"/>
              </a:rPr>
              <a:t>	d) It will look stupid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Quiz</a:t>
            </a:r>
          </a:p>
        </p:txBody>
      </p:sp>
      <p:sp>
        <p:nvSpPr>
          <p:cNvPr id="83971" name="Text Box 3"/>
          <p:cNvSpPr txBox="1">
            <a:spLocks noChangeArrowheads="1"/>
          </p:cNvSpPr>
          <p:nvPr/>
        </p:nvSpPr>
        <p:spPr bwMode="auto">
          <a:xfrm>
            <a:off x="2228850" y="1866900"/>
            <a:ext cx="5429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p:txBody>
      </p:sp>
      <p:sp>
        <p:nvSpPr>
          <p:cNvPr id="83972" name="Text Box 4"/>
          <p:cNvSpPr txBox="1">
            <a:spLocks noChangeArrowheads="1"/>
          </p:cNvSpPr>
          <p:nvPr/>
        </p:nvSpPr>
        <p:spPr bwMode="auto">
          <a:xfrm>
            <a:off x="552450" y="1447800"/>
            <a:ext cx="7829550" cy="336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dirty="0">
                <a:latin typeface="Verdana" pitchFamily="34" charset="0"/>
              </a:rPr>
              <a:t>Question 3</a:t>
            </a:r>
          </a:p>
          <a:p>
            <a:pPr>
              <a:spcBef>
                <a:spcPct val="50000"/>
              </a:spcBef>
            </a:pPr>
            <a:r>
              <a:rPr lang="en-US" altLang="en-US" dirty="0">
                <a:solidFill>
                  <a:schemeClr val="hlink"/>
                </a:solidFill>
                <a:latin typeface="Verdana" pitchFamily="34" charset="0"/>
              </a:rPr>
              <a:t>What does it mean if you smell a chemical while wearing your dust mask?</a:t>
            </a:r>
          </a:p>
          <a:p>
            <a:pPr>
              <a:spcBef>
                <a:spcPct val="50000"/>
              </a:spcBef>
            </a:pPr>
            <a:endParaRPr lang="en-US" altLang="en-US" sz="1000" dirty="0">
              <a:solidFill>
                <a:schemeClr val="hlink"/>
              </a:solidFill>
              <a:latin typeface="Verdana" pitchFamily="34" charset="0"/>
            </a:endParaRPr>
          </a:p>
          <a:p>
            <a:pPr>
              <a:spcBef>
                <a:spcPct val="50000"/>
              </a:spcBef>
            </a:pPr>
            <a:r>
              <a:rPr lang="en-US" altLang="en-US" dirty="0">
                <a:latin typeface="Verdana" pitchFamily="34" charset="0"/>
              </a:rPr>
              <a:t>	a) You may need a different kind of respirator</a:t>
            </a:r>
          </a:p>
          <a:p>
            <a:pPr>
              <a:spcBef>
                <a:spcPct val="50000"/>
              </a:spcBef>
            </a:pPr>
            <a:r>
              <a:rPr lang="en-US" altLang="en-US" dirty="0">
                <a:latin typeface="Verdana" pitchFamily="34" charset="0"/>
              </a:rPr>
              <a:t>	b) The dust mask doesn’t fit properly</a:t>
            </a:r>
          </a:p>
          <a:p>
            <a:pPr>
              <a:spcBef>
                <a:spcPct val="50000"/>
              </a:spcBef>
            </a:pPr>
            <a:r>
              <a:rPr lang="en-US" altLang="en-US" dirty="0">
                <a:latin typeface="Verdana" pitchFamily="34" charset="0"/>
              </a:rPr>
              <a:t>	c) You have a very sensitive nose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17"/>
          <p:cNvSpPr>
            <a:spLocks noGrp="1" noChangeArrowheads="1"/>
          </p:cNvSpPr>
          <p:nvPr>
            <p:ph type="title"/>
          </p:nvPr>
        </p:nvSpPr>
        <p:spPr/>
        <p:txBody>
          <a:bodyPr/>
          <a:lstStyle/>
          <a:p>
            <a:r>
              <a:rPr lang="en-US" altLang="en-US" b="0"/>
              <a:t>Dust Mask Training</a:t>
            </a:r>
          </a:p>
        </p:txBody>
      </p:sp>
      <p:sp>
        <p:nvSpPr>
          <p:cNvPr id="4114" name="Rectangle 18"/>
          <p:cNvSpPr>
            <a:spLocks noChangeArrowheads="1"/>
          </p:cNvSpPr>
          <p:nvPr/>
        </p:nvSpPr>
        <p:spPr bwMode="auto">
          <a:xfrm>
            <a:off x="431800" y="1339850"/>
            <a:ext cx="5091113"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endParaRPr lang="en-US" altLang="en-US" sz="2800" b="1">
              <a:solidFill>
                <a:srgbClr val="000066"/>
              </a:solidFill>
              <a:latin typeface="Verdana" pitchFamily="34" charset="0"/>
            </a:endParaRPr>
          </a:p>
        </p:txBody>
      </p:sp>
      <p:sp>
        <p:nvSpPr>
          <p:cNvPr id="4115" name="Text Box 19"/>
          <p:cNvSpPr txBox="1">
            <a:spLocks noChangeArrowheads="1"/>
          </p:cNvSpPr>
          <p:nvPr/>
        </p:nvSpPr>
        <p:spPr bwMode="auto">
          <a:xfrm>
            <a:off x="231775" y="2170113"/>
            <a:ext cx="5168900"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Training is required for anyone who wears a Dust Mask</a:t>
            </a:r>
            <a:r>
              <a:rPr lang="en-US" altLang="en-US" sz="2000"/>
              <a:t>.</a:t>
            </a:r>
          </a:p>
          <a:p>
            <a:pPr>
              <a:spcBef>
                <a:spcPct val="50000"/>
              </a:spcBef>
            </a:pPr>
            <a:r>
              <a:rPr lang="en-US" altLang="en-US" sz="2400"/>
              <a:t>We also are providing this training so you will know how to protect your health.</a:t>
            </a:r>
          </a:p>
          <a:p>
            <a:pPr>
              <a:spcBef>
                <a:spcPct val="50000"/>
              </a:spcBef>
            </a:pPr>
            <a:r>
              <a:rPr lang="en-US" altLang="en-US" sz="2400"/>
              <a:t>If you don’t know how to use a dust mask properly, you can get a false sense of protection.</a:t>
            </a:r>
          </a:p>
          <a:p>
            <a:pPr>
              <a:spcBef>
                <a:spcPct val="50000"/>
              </a:spcBef>
            </a:pPr>
            <a:endParaRPr lang="en-US" altLang="en-US" sz="2000"/>
          </a:p>
        </p:txBody>
      </p:sp>
      <p:sp>
        <p:nvSpPr>
          <p:cNvPr id="4119" name="Text Box 23"/>
          <p:cNvSpPr txBox="1">
            <a:spLocks noChangeArrowheads="1"/>
          </p:cNvSpPr>
          <p:nvPr/>
        </p:nvSpPr>
        <p:spPr bwMode="auto">
          <a:xfrm>
            <a:off x="896938" y="1290638"/>
            <a:ext cx="78025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hlink"/>
                </a:solidFill>
              </a:rPr>
              <a:t>Why Is This Training Required?</a:t>
            </a:r>
          </a:p>
        </p:txBody>
      </p:sp>
      <p:pic>
        <p:nvPicPr>
          <p:cNvPr id="4120"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4513" y="2830513"/>
            <a:ext cx="3290887" cy="223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2" name="Text Box 26"/>
          <p:cNvSpPr txBox="1">
            <a:spLocks noChangeArrowheads="1"/>
          </p:cNvSpPr>
          <p:nvPr/>
        </p:nvSpPr>
        <p:spPr bwMode="auto">
          <a:xfrm>
            <a:off x="4352925" y="638175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9" name="Rectangle 17"/>
          <p:cNvSpPr>
            <a:spLocks noGrp="1" noChangeArrowheads="1"/>
          </p:cNvSpPr>
          <p:nvPr>
            <p:ph type="title"/>
          </p:nvPr>
        </p:nvSpPr>
        <p:spPr/>
        <p:txBody>
          <a:bodyPr/>
          <a:lstStyle/>
          <a:p>
            <a:r>
              <a:rPr lang="en-US" altLang="en-US"/>
              <a:t> </a:t>
            </a:r>
            <a:r>
              <a:rPr lang="en-US" altLang="en-US" b="0"/>
              <a:t>How Filtering Facepieces Work</a:t>
            </a:r>
            <a:endParaRPr lang="en-US" altLang="en-US"/>
          </a:p>
        </p:txBody>
      </p:sp>
      <p:sp>
        <p:nvSpPr>
          <p:cNvPr id="8210" name="Rectangle 18"/>
          <p:cNvSpPr>
            <a:spLocks noChangeArrowheads="1"/>
          </p:cNvSpPr>
          <p:nvPr/>
        </p:nvSpPr>
        <p:spPr bwMode="auto">
          <a:xfrm>
            <a:off x="0" y="1179513"/>
            <a:ext cx="914400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en-US" sz="2800">
                <a:solidFill>
                  <a:schemeClr val="hlink"/>
                </a:solidFill>
                <a:latin typeface="Verdana" pitchFamily="34" charset="0"/>
              </a:rPr>
              <a:t>How Do Dust Masks Protect You?</a:t>
            </a:r>
          </a:p>
        </p:txBody>
      </p:sp>
      <p:sp>
        <p:nvSpPr>
          <p:cNvPr id="8211" name="Text Box 19"/>
          <p:cNvSpPr txBox="1">
            <a:spLocks noChangeArrowheads="1"/>
          </p:cNvSpPr>
          <p:nvPr/>
        </p:nvSpPr>
        <p:spPr bwMode="auto">
          <a:xfrm>
            <a:off x="482600" y="2097088"/>
            <a:ext cx="5494338"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When used properly, dust masks prevent the inhalation of dust in the air and protects the lungs.</a:t>
            </a:r>
          </a:p>
          <a:p>
            <a:endParaRPr lang="en-US" altLang="en-US" sz="2400"/>
          </a:p>
          <a:p>
            <a:r>
              <a:rPr lang="en-US" altLang="en-US" sz="2400"/>
              <a:t>When you inhale, air is pulled through the dust mask and dust is captured on the outside of the mask.</a:t>
            </a:r>
          </a:p>
        </p:txBody>
      </p:sp>
      <p:pic>
        <p:nvPicPr>
          <p:cNvPr id="8226" name="Picture 34" descr="MSA N95 Affinity Plus Respirator (10 pac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3895725"/>
            <a:ext cx="2628900" cy="2628900"/>
          </a:xfrm>
          <a:prstGeom prst="rect">
            <a:avLst/>
          </a:prstGeom>
          <a:noFill/>
          <a:extLst>
            <a:ext uri="{909E8E84-426E-40DD-AFC4-6F175D3DCCD1}">
              <a14:hiddenFill xmlns:a14="http://schemas.microsoft.com/office/drawing/2010/main">
                <a:solidFill>
                  <a:srgbClr val="FFFFFF"/>
                </a:solidFill>
              </a14:hiddenFill>
            </a:ext>
          </a:extLst>
        </p:spPr>
      </p:pic>
      <p:sp>
        <p:nvSpPr>
          <p:cNvPr id="8227" name="Rectangle 35"/>
          <p:cNvSpPr>
            <a:spLocks noChangeArrowheads="1"/>
          </p:cNvSpPr>
          <p:nvPr/>
        </p:nvSpPr>
        <p:spPr bwMode="auto">
          <a:xfrm>
            <a:off x="2027238" y="1903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8230" name="Picture 38" descr="97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5713" y="1752600"/>
            <a:ext cx="2135187" cy="2043113"/>
          </a:xfrm>
          <a:prstGeom prst="rect">
            <a:avLst/>
          </a:prstGeom>
          <a:noFill/>
          <a:extLst>
            <a:ext uri="{909E8E84-426E-40DD-AFC4-6F175D3DCCD1}">
              <a14:hiddenFill xmlns:a14="http://schemas.microsoft.com/office/drawing/2010/main">
                <a:solidFill>
                  <a:srgbClr val="FFFFFF"/>
                </a:solidFill>
              </a14:hiddenFill>
            </a:ext>
          </a:extLst>
        </p:spPr>
      </p:pic>
      <p:sp>
        <p:nvSpPr>
          <p:cNvPr id="8232" name="Text Box 40"/>
          <p:cNvSpPr txBox="1">
            <a:spLocks noChangeArrowheads="1"/>
          </p:cNvSpPr>
          <p:nvPr/>
        </p:nvSpPr>
        <p:spPr bwMode="auto">
          <a:xfrm>
            <a:off x="4049713" y="6342063"/>
            <a:ext cx="668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b="0"/>
              <a:t>How Filtering Facepieces Work</a:t>
            </a:r>
          </a:p>
        </p:txBody>
      </p:sp>
      <p:pic>
        <p:nvPicPr>
          <p:cNvPr id="106500" name="Picture 4" descr="lbf45542_01"/>
          <p:cNvPicPr>
            <a:picLocks noChangeAspect="1" noChangeArrowheads="1"/>
          </p:cNvPicPr>
          <p:nvPr/>
        </p:nvPicPr>
        <p:blipFill>
          <a:blip r:embed="rId3">
            <a:extLst>
              <a:ext uri="{28A0092B-C50C-407E-A947-70E740481C1C}">
                <a14:useLocalDpi xmlns:a14="http://schemas.microsoft.com/office/drawing/2010/main" val="0"/>
              </a:ext>
            </a:extLst>
          </a:blip>
          <a:srcRect l="9979" t="4584" r="6351" b="20625"/>
          <a:stretch>
            <a:fillRect/>
          </a:stretch>
        </p:blipFill>
        <p:spPr bwMode="auto">
          <a:xfrm>
            <a:off x="2711450" y="1550988"/>
            <a:ext cx="3278188" cy="4060825"/>
          </a:xfrm>
          <a:prstGeom prst="rect">
            <a:avLst/>
          </a:prstGeom>
          <a:noFill/>
          <a:extLst>
            <a:ext uri="{909E8E84-426E-40DD-AFC4-6F175D3DCCD1}">
              <a14:hiddenFill xmlns:a14="http://schemas.microsoft.com/office/drawing/2010/main">
                <a:solidFill>
                  <a:srgbClr val="FFFFFF"/>
                </a:solidFill>
              </a14:hiddenFill>
            </a:ext>
          </a:extLst>
        </p:spPr>
      </p:pic>
      <p:sp>
        <p:nvSpPr>
          <p:cNvPr id="106501" name="Line 5"/>
          <p:cNvSpPr>
            <a:spLocks noChangeShapeType="1"/>
          </p:cNvSpPr>
          <p:nvPr/>
        </p:nvSpPr>
        <p:spPr bwMode="auto">
          <a:xfrm flipH="1">
            <a:off x="4400550" y="4714875"/>
            <a:ext cx="0" cy="12715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05" name="Line 9"/>
          <p:cNvSpPr>
            <a:spLocks noChangeShapeType="1"/>
          </p:cNvSpPr>
          <p:nvPr/>
        </p:nvSpPr>
        <p:spPr bwMode="auto">
          <a:xfrm flipV="1">
            <a:off x="1971675" y="4714875"/>
            <a:ext cx="1700213" cy="814388"/>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06" name="Line 10"/>
          <p:cNvSpPr>
            <a:spLocks noChangeShapeType="1"/>
          </p:cNvSpPr>
          <p:nvPr/>
        </p:nvSpPr>
        <p:spPr bwMode="auto">
          <a:xfrm flipH="1" flipV="1">
            <a:off x="4986338" y="4529138"/>
            <a:ext cx="1585912" cy="97155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07" name="Text Box 11"/>
          <p:cNvSpPr txBox="1">
            <a:spLocks noChangeArrowheads="1"/>
          </p:cNvSpPr>
          <p:nvPr/>
        </p:nvSpPr>
        <p:spPr bwMode="auto">
          <a:xfrm>
            <a:off x="3457575" y="5999163"/>
            <a:ext cx="2443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Air exhaled out</a:t>
            </a:r>
          </a:p>
        </p:txBody>
      </p:sp>
      <p:sp>
        <p:nvSpPr>
          <p:cNvPr id="106509" name="Line 13"/>
          <p:cNvSpPr>
            <a:spLocks noChangeShapeType="1"/>
          </p:cNvSpPr>
          <p:nvPr/>
        </p:nvSpPr>
        <p:spPr bwMode="auto">
          <a:xfrm flipH="1">
            <a:off x="4857750" y="3529013"/>
            <a:ext cx="1557338" cy="657225"/>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10" name="Line 14"/>
          <p:cNvSpPr>
            <a:spLocks noChangeShapeType="1"/>
          </p:cNvSpPr>
          <p:nvPr/>
        </p:nvSpPr>
        <p:spPr bwMode="auto">
          <a:xfrm flipH="1">
            <a:off x="5086350" y="4343400"/>
            <a:ext cx="1643063"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11" name="Line 15"/>
          <p:cNvSpPr>
            <a:spLocks noChangeShapeType="1"/>
          </p:cNvSpPr>
          <p:nvPr/>
        </p:nvSpPr>
        <p:spPr bwMode="auto">
          <a:xfrm>
            <a:off x="2128838" y="4329113"/>
            <a:ext cx="1614487"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12" name="Line 16"/>
          <p:cNvSpPr>
            <a:spLocks noChangeShapeType="1"/>
          </p:cNvSpPr>
          <p:nvPr/>
        </p:nvSpPr>
        <p:spPr bwMode="auto">
          <a:xfrm>
            <a:off x="2243138" y="3586163"/>
            <a:ext cx="1571625" cy="528637"/>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13" name="Text Box 17"/>
          <p:cNvSpPr txBox="1">
            <a:spLocks noChangeArrowheads="1"/>
          </p:cNvSpPr>
          <p:nvPr/>
        </p:nvSpPr>
        <p:spPr bwMode="auto">
          <a:xfrm>
            <a:off x="185738" y="4057650"/>
            <a:ext cx="1943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Air inhaled in</a:t>
            </a:r>
          </a:p>
        </p:txBody>
      </p:sp>
      <p:sp>
        <p:nvSpPr>
          <p:cNvPr id="106514" name="Text Box 18"/>
          <p:cNvSpPr txBox="1">
            <a:spLocks noChangeArrowheads="1"/>
          </p:cNvSpPr>
          <p:nvPr/>
        </p:nvSpPr>
        <p:spPr bwMode="auto">
          <a:xfrm>
            <a:off x="6929438" y="4056063"/>
            <a:ext cx="1985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Air inhaled in</a:t>
            </a:r>
          </a:p>
        </p:txBody>
      </p:sp>
      <p:sp>
        <p:nvSpPr>
          <p:cNvPr id="106515" name="Text Box 19"/>
          <p:cNvSpPr txBox="1">
            <a:spLocks noChangeArrowheads="1"/>
          </p:cNvSpPr>
          <p:nvPr/>
        </p:nvSpPr>
        <p:spPr bwMode="auto">
          <a:xfrm>
            <a:off x="4257675" y="6553200"/>
            <a:ext cx="757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b="0"/>
              <a:t>Using Filtering Facepieces</a:t>
            </a:r>
          </a:p>
        </p:txBody>
      </p:sp>
      <p:sp>
        <p:nvSpPr>
          <p:cNvPr id="28675" name="Rectangle 3"/>
          <p:cNvSpPr>
            <a:spLocks noGrp="1" noChangeArrowheads="1"/>
          </p:cNvSpPr>
          <p:nvPr>
            <p:ph type="body" idx="1"/>
          </p:nvPr>
        </p:nvSpPr>
        <p:spPr bwMode="auto">
          <a:xfrm>
            <a:off x="604838" y="1200150"/>
            <a:ext cx="7772400" cy="5651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lnSpc>
                <a:spcPct val="90000"/>
              </a:lnSpc>
              <a:buFontTx/>
              <a:buNone/>
            </a:pPr>
            <a:r>
              <a:rPr lang="en-US" altLang="en-US">
                <a:solidFill>
                  <a:schemeClr val="hlink"/>
                </a:solidFill>
                <a:latin typeface="Verdana" pitchFamily="34" charset="0"/>
              </a:rPr>
              <a:t>Limits of Dust Masks</a:t>
            </a:r>
          </a:p>
        </p:txBody>
      </p:sp>
      <p:sp>
        <p:nvSpPr>
          <p:cNvPr id="28676" name="Text Box 4"/>
          <p:cNvSpPr txBox="1">
            <a:spLocks noChangeArrowheads="1"/>
          </p:cNvSpPr>
          <p:nvPr/>
        </p:nvSpPr>
        <p:spPr bwMode="auto">
          <a:xfrm>
            <a:off x="285750" y="2062163"/>
            <a:ext cx="5970588"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400"/>
          </a:p>
          <a:p>
            <a:pPr>
              <a:spcBef>
                <a:spcPct val="50000"/>
              </a:spcBef>
            </a:pPr>
            <a:endParaRPr lang="en-US" altLang="en-US" sz="2400"/>
          </a:p>
        </p:txBody>
      </p:sp>
      <p:pic>
        <p:nvPicPr>
          <p:cNvPr id="28682" name="Picture 10" descr="RespUse1"/>
          <p:cNvPicPr>
            <a:picLocks noChangeAspect="1" noChangeArrowheads="1"/>
          </p:cNvPicPr>
          <p:nvPr/>
        </p:nvPicPr>
        <p:blipFill>
          <a:blip r:embed="rId3">
            <a:extLst>
              <a:ext uri="{28A0092B-C50C-407E-A947-70E740481C1C}">
                <a14:useLocalDpi xmlns:a14="http://schemas.microsoft.com/office/drawing/2010/main" val="0"/>
              </a:ext>
            </a:extLst>
          </a:blip>
          <a:srcRect l="4567" r="22360"/>
          <a:stretch>
            <a:fillRect/>
          </a:stretch>
        </p:blipFill>
        <p:spPr bwMode="auto">
          <a:xfrm>
            <a:off x="6113463" y="4319588"/>
            <a:ext cx="2257425" cy="2325687"/>
          </a:xfrm>
          <a:prstGeom prst="rect">
            <a:avLst/>
          </a:prstGeom>
          <a:noFill/>
          <a:extLst>
            <a:ext uri="{909E8E84-426E-40DD-AFC4-6F175D3DCCD1}">
              <a14:hiddenFill xmlns:a14="http://schemas.microsoft.com/office/drawing/2010/main">
                <a:solidFill>
                  <a:srgbClr val="FFFFFF"/>
                </a:solidFill>
              </a14:hiddenFill>
            </a:ext>
          </a:extLst>
        </p:spPr>
      </p:pic>
      <p:sp>
        <p:nvSpPr>
          <p:cNvPr id="28683" name="Text Box 11"/>
          <p:cNvSpPr txBox="1">
            <a:spLocks noChangeArrowheads="1"/>
          </p:cNvSpPr>
          <p:nvPr/>
        </p:nvSpPr>
        <p:spPr bwMode="auto">
          <a:xfrm>
            <a:off x="277813" y="1911350"/>
            <a:ext cx="4897437"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t>Dust masks will leak if they don’t fit your face properly.</a:t>
            </a:r>
          </a:p>
          <a:p>
            <a:endParaRPr lang="en-US" altLang="en-US" sz="1200" dirty="0"/>
          </a:p>
          <a:p>
            <a:r>
              <a:rPr lang="en-US" altLang="en-US" sz="2400" dirty="0"/>
              <a:t>Dust masks </a:t>
            </a:r>
            <a:r>
              <a:rPr lang="en-US" altLang="en-US" sz="2400" dirty="0">
                <a:solidFill>
                  <a:srgbClr val="FF0000"/>
                </a:solidFill>
              </a:rPr>
              <a:t>don’t filter out chemical vapors</a:t>
            </a:r>
            <a:r>
              <a:rPr lang="en-US" altLang="en-US" sz="2400" dirty="0"/>
              <a:t>.</a:t>
            </a:r>
          </a:p>
          <a:p>
            <a:endParaRPr lang="en-US" altLang="en-US" sz="1200" dirty="0"/>
          </a:p>
          <a:p>
            <a:r>
              <a:rPr lang="en-US" altLang="en-US" sz="2400" dirty="0"/>
              <a:t>Dust masks are </a:t>
            </a:r>
            <a:r>
              <a:rPr lang="en-US" altLang="en-US" sz="2400" dirty="0">
                <a:solidFill>
                  <a:srgbClr val="FF0000"/>
                </a:solidFill>
              </a:rPr>
              <a:t>not adequate for heavy amounts of dust</a:t>
            </a:r>
            <a:r>
              <a:rPr lang="en-US" altLang="en-US" sz="2400" dirty="0"/>
              <a:t>.</a:t>
            </a:r>
          </a:p>
          <a:p>
            <a:endParaRPr lang="en-US" altLang="en-US" sz="1200" dirty="0"/>
          </a:p>
          <a:p>
            <a:r>
              <a:rPr lang="en-US" altLang="en-US" sz="2400" dirty="0"/>
              <a:t>Dust masks may </a:t>
            </a:r>
            <a:r>
              <a:rPr lang="en-US" altLang="en-US" sz="2400" dirty="0">
                <a:solidFill>
                  <a:srgbClr val="FF0000"/>
                </a:solidFill>
              </a:rPr>
              <a:t>not be suitable for highly toxic dusts</a:t>
            </a:r>
            <a:r>
              <a:rPr lang="en-US" altLang="en-US" sz="2400" dirty="0"/>
              <a:t>.</a:t>
            </a:r>
          </a:p>
        </p:txBody>
      </p:sp>
      <p:pic>
        <p:nvPicPr>
          <p:cNvPr id="28686" name="Picture 14" descr="Dust shows leak in mask around nose"/>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169025" y="1741488"/>
            <a:ext cx="2003425" cy="2505075"/>
          </a:xfrm>
          <a:prstGeom prst="rect">
            <a:avLst/>
          </a:prstGeom>
          <a:noFill/>
          <a:extLst>
            <a:ext uri="{909E8E84-426E-40DD-AFC4-6F175D3DCCD1}">
              <a14:hiddenFill xmlns:a14="http://schemas.microsoft.com/office/drawing/2010/main">
                <a:solidFill>
                  <a:srgbClr val="FFFFFF"/>
                </a:solidFill>
              </a14:hiddenFill>
            </a:ext>
          </a:extLst>
        </p:spPr>
      </p:pic>
      <p:sp>
        <p:nvSpPr>
          <p:cNvPr id="28687" name="Text Box 15"/>
          <p:cNvSpPr txBox="1">
            <a:spLocks noChangeArrowheads="1"/>
          </p:cNvSpPr>
          <p:nvPr/>
        </p:nvSpPr>
        <p:spPr bwMode="auto">
          <a:xfrm>
            <a:off x="3857625" y="6553200"/>
            <a:ext cx="928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b="0"/>
              <a:t>Dust Mask Protection Factor</a:t>
            </a:r>
          </a:p>
        </p:txBody>
      </p:sp>
      <p:sp>
        <p:nvSpPr>
          <p:cNvPr id="29699" name="Rectangle 3"/>
          <p:cNvSpPr>
            <a:spLocks noGrp="1" noChangeArrowheads="1"/>
          </p:cNvSpPr>
          <p:nvPr>
            <p:ph type="body" idx="1"/>
          </p:nvPr>
        </p:nvSpPr>
        <p:spPr bwMode="auto">
          <a:xfrm>
            <a:off x="0" y="1317625"/>
            <a:ext cx="9144000" cy="6365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buFontTx/>
              <a:buNone/>
            </a:pPr>
            <a:r>
              <a:rPr lang="en-US" altLang="en-US" sz="2800">
                <a:solidFill>
                  <a:schemeClr val="hlink"/>
                </a:solidFill>
                <a:latin typeface="Verdana" pitchFamily="34" charset="0"/>
              </a:rPr>
              <a:t> How much protection does a dust mask give?</a:t>
            </a:r>
          </a:p>
        </p:txBody>
      </p:sp>
      <p:sp>
        <p:nvSpPr>
          <p:cNvPr id="29700" name="Text Box 4"/>
          <p:cNvSpPr txBox="1">
            <a:spLocks noChangeArrowheads="1"/>
          </p:cNvSpPr>
          <p:nvPr/>
        </p:nvSpPr>
        <p:spPr bwMode="auto">
          <a:xfrm>
            <a:off x="234950" y="2576513"/>
            <a:ext cx="607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Dust masks only provide protection to levels </a:t>
            </a:r>
            <a:r>
              <a:rPr lang="en-US" altLang="en-US" sz="2400">
                <a:solidFill>
                  <a:srgbClr val="FF0000"/>
                </a:solidFill>
              </a:rPr>
              <a:t>10</a:t>
            </a:r>
            <a:r>
              <a:rPr lang="en-US" altLang="en-US" sz="2400"/>
              <a:t> </a:t>
            </a:r>
            <a:r>
              <a:rPr lang="en-US" altLang="en-US" sz="2400">
                <a:solidFill>
                  <a:srgbClr val="FF0000"/>
                </a:solidFill>
              </a:rPr>
              <a:t>times</a:t>
            </a:r>
            <a:r>
              <a:rPr lang="en-US" altLang="en-US" sz="2400"/>
              <a:t> above the chemical or dust </a:t>
            </a:r>
            <a:r>
              <a:rPr lang="en-US" altLang="en-US" sz="2400">
                <a:solidFill>
                  <a:schemeClr val="hlink"/>
                </a:solidFill>
              </a:rPr>
              <a:t>permissible exposure limit (PEL).</a:t>
            </a:r>
          </a:p>
        </p:txBody>
      </p:sp>
      <p:sp>
        <p:nvSpPr>
          <p:cNvPr id="29701" name="Text Box 5"/>
          <p:cNvSpPr txBox="1">
            <a:spLocks noChangeArrowheads="1"/>
          </p:cNvSpPr>
          <p:nvPr/>
        </p:nvSpPr>
        <p:spPr bwMode="auto">
          <a:xfrm>
            <a:off x="250825" y="5002213"/>
            <a:ext cx="43465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Wood dust permissible limit – 5 mg/cu. meter</a:t>
            </a:r>
          </a:p>
        </p:txBody>
      </p:sp>
      <p:sp>
        <p:nvSpPr>
          <p:cNvPr id="29702" name="Text Box 6"/>
          <p:cNvSpPr txBox="1">
            <a:spLocks noChangeArrowheads="1"/>
          </p:cNvSpPr>
          <p:nvPr/>
        </p:nvSpPr>
        <p:spPr bwMode="auto">
          <a:xfrm>
            <a:off x="5199063" y="5013325"/>
            <a:ext cx="3695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Dust mask protects up to 50 mg/cu. meter</a:t>
            </a:r>
          </a:p>
        </p:txBody>
      </p:sp>
      <p:sp>
        <p:nvSpPr>
          <p:cNvPr id="29704" name="Text Box 8"/>
          <p:cNvSpPr txBox="1">
            <a:spLocks noChangeArrowheads="1"/>
          </p:cNvSpPr>
          <p:nvPr/>
        </p:nvSpPr>
        <p:spPr bwMode="auto">
          <a:xfrm>
            <a:off x="192088" y="6032500"/>
            <a:ext cx="5889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006600"/>
                </a:solidFill>
              </a:rPr>
              <a:t>mg/cu. meter = milligrams per cubic meter</a:t>
            </a:r>
          </a:p>
        </p:txBody>
      </p:sp>
      <p:sp>
        <p:nvSpPr>
          <p:cNvPr id="29707" name="Line 11"/>
          <p:cNvSpPr>
            <a:spLocks noChangeShapeType="1"/>
          </p:cNvSpPr>
          <p:nvPr/>
        </p:nvSpPr>
        <p:spPr bwMode="auto">
          <a:xfrm>
            <a:off x="4132263" y="5470525"/>
            <a:ext cx="1039812" cy="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8" name="Text Box 12"/>
          <p:cNvSpPr txBox="1">
            <a:spLocks noChangeArrowheads="1"/>
          </p:cNvSpPr>
          <p:nvPr/>
        </p:nvSpPr>
        <p:spPr bwMode="auto">
          <a:xfrm>
            <a:off x="3086100" y="4303713"/>
            <a:ext cx="165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u="sng">
                <a:solidFill>
                  <a:srgbClr val="006600"/>
                </a:solidFill>
              </a:rPr>
              <a:t>Example</a:t>
            </a:r>
          </a:p>
        </p:txBody>
      </p:sp>
      <p:pic>
        <p:nvPicPr>
          <p:cNvPr id="29711" name="Picture 15" descr="Product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863" y="1897063"/>
            <a:ext cx="2578100" cy="2578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b="0"/>
              <a:t>NIOSH–Approved Dust Masks</a:t>
            </a:r>
          </a:p>
        </p:txBody>
      </p:sp>
      <p:sp>
        <p:nvSpPr>
          <p:cNvPr id="99331" name="Text Box 3"/>
          <p:cNvSpPr txBox="1">
            <a:spLocks noChangeArrowheads="1"/>
          </p:cNvSpPr>
          <p:nvPr/>
        </p:nvSpPr>
        <p:spPr bwMode="auto">
          <a:xfrm>
            <a:off x="230188" y="1746250"/>
            <a:ext cx="5649912"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Dust masks come in variety of styles and brands.</a:t>
            </a:r>
          </a:p>
          <a:p>
            <a:endParaRPr lang="en-US" altLang="en-US" sz="2400"/>
          </a:p>
          <a:p>
            <a:r>
              <a:rPr lang="en-US" altLang="en-US" sz="2400"/>
              <a:t>Not all dust masks provide adequate protection for workplace dust.</a:t>
            </a:r>
          </a:p>
          <a:p>
            <a:endParaRPr lang="en-US" altLang="en-US" sz="2400"/>
          </a:p>
          <a:p>
            <a:r>
              <a:rPr lang="en-US" altLang="en-US" sz="2400"/>
              <a:t>Only NIOSH-approved dust masks can be used for protection against dust levels that exceed the PEL.</a:t>
            </a:r>
          </a:p>
        </p:txBody>
      </p:sp>
      <p:sp>
        <p:nvSpPr>
          <p:cNvPr id="99334" name="Text Box 6"/>
          <p:cNvSpPr txBox="1">
            <a:spLocks noChangeArrowheads="1"/>
          </p:cNvSpPr>
          <p:nvPr/>
        </p:nvSpPr>
        <p:spPr bwMode="auto">
          <a:xfrm>
            <a:off x="5700713" y="3265488"/>
            <a:ext cx="3233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FF0000"/>
                </a:solidFill>
              </a:rPr>
              <a:t>Not NIOSH-approved</a:t>
            </a:r>
          </a:p>
        </p:txBody>
      </p:sp>
      <p:pic>
        <p:nvPicPr>
          <p:cNvPr id="99336" name="Picture 8" descr="000025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275" y="3784600"/>
            <a:ext cx="2432050" cy="2387600"/>
          </a:xfrm>
          <a:prstGeom prst="rect">
            <a:avLst/>
          </a:prstGeom>
          <a:noFill/>
          <a:extLst>
            <a:ext uri="{909E8E84-426E-40DD-AFC4-6F175D3DCCD1}">
              <a14:hiddenFill xmlns:a14="http://schemas.microsoft.com/office/drawing/2010/main">
                <a:solidFill>
                  <a:srgbClr val="FFFFFF"/>
                </a:solidFill>
              </a14:hiddenFill>
            </a:ext>
          </a:extLst>
        </p:spPr>
      </p:pic>
      <p:sp>
        <p:nvSpPr>
          <p:cNvPr id="99337" name="Text Box 9"/>
          <p:cNvSpPr txBox="1">
            <a:spLocks noChangeArrowheads="1"/>
          </p:cNvSpPr>
          <p:nvPr/>
        </p:nvSpPr>
        <p:spPr bwMode="auto">
          <a:xfrm>
            <a:off x="5830888" y="6284913"/>
            <a:ext cx="2789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6600"/>
                </a:solidFill>
              </a:rPr>
              <a:t>NIOSH-approved</a:t>
            </a:r>
          </a:p>
        </p:txBody>
      </p:sp>
      <p:pic>
        <p:nvPicPr>
          <p:cNvPr id="99339" name="Picture 11" descr="3M 8210 N95 Disposable Dust/Pollen Masks (20-p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25" y="1201738"/>
            <a:ext cx="2735263" cy="2087562"/>
          </a:xfrm>
          <a:prstGeom prst="rect">
            <a:avLst/>
          </a:prstGeom>
          <a:noFill/>
          <a:extLst>
            <a:ext uri="{909E8E84-426E-40DD-AFC4-6F175D3DCCD1}">
              <a14:hiddenFill xmlns:a14="http://schemas.microsoft.com/office/drawing/2010/main">
                <a:solidFill>
                  <a:srgbClr val="FFFFFF"/>
                </a:solidFill>
              </a14:hiddenFill>
            </a:ext>
          </a:extLst>
        </p:spPr>
      </p:pic>
      <p:sp>
        <p:nvSpPr>
          <p:cNvPr id="99340" name="Text Box 12"/>
          <p:cNvSpPr txBox="1">
            <a:spLocks noChangeArrowheads="1"/>
          </p:cNvSpPr>
          <p:nvPr/>
        </p:nvSpPr>
        <p:spPr bwMode="auto">
          <a:xfrm>
            <a:off x="3800475" y="6553200"/>
            <a:ext cx="771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b="0"/>
              <a:t>Types of Dust Masks</a:t>
            </a:r>
          </a:p>
        </p:txBody>
      </p:sp>
      <p:sp>
        <p:nvSpPr>
          <p:cNvPr id="102403" name="Text Box 3"/>
          <p:cNvSpPr txBox="1">
            <a:spLocks noChangeArrowheads="1"/>
          </p:cNvSpPr>
          <p:nvPr/>
        </p:nvSpPr>
        <p:spPr bwMode="auto">
          <a:xfrm>
            <a:off x="317500" y="2335213"/>
            <a:ext cx="834548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FF6600"/>
                </a:solidFill>
              </a:rPr>
              <a:t>N95/R95/P95</a:t>
            </a:r>
            <a:r>
              <a:rPr lang="en-US" altLang="en-US" sz="2400"/>
              <a:t> masks filter out 95% of dust particles</a:t>
            </a:r>
          </a:p>
          <a:p>
            <a:endParaRPr lang="en-US" altLang="en-US" sz="1200"/>
          </a:p>
          <a:p>
            <a:r>
              <a:rPr lang="en-US" altLang="en-US" sz="2400">
                <a:solidFill>
                  <a:srgbClr val="FF6600"/>
                </a:solidFill>
              </a:rPr>
              <a:t>N99/R95/P99</a:t>
            </a:r>
            <a:r>
              <a:rPr lang="en-US" altLang="en-US" sz="2400"/>
              <a:t> masks filter out 99% of dust particles</a:t>
            </a:r>
          </a:p>
          <a:p>
            <a:endParaRPr lang="en-US" altLang="en-US" sz="1200"/>
          </a:p>
          <a:p>
            <a:r>
              <a:rPr lang="en-US" altLang="en-US" sz="2400">
                <a:solidFill>
                  <a:srgbClr val="FF6600"/>
                </a:solidFill>
              </a:rPr>
              <a:t>N100/R100/P100</a:t>
            </a:r>
            <a:r>
              <a:rPr lang="en-US" altLang="en-US" sz="2400"/>
              <a:t> masks filter out 99.7% of dust particles</a:t>
            </a:r>
          </a:p>
        </p:txBody>
      </p:sp>
      <p:sp>
        <p:nvSpPr>
          <p:cNvPr id="102404" name="Text Box 4"/>
          <p:cNvSpPr txBox="1">
            <a:spLocks noChangeArrowheads="1"/>
          </p:cNvSpPr>
          <p:nvPr/>
        </p:nvSpPr>
        <p:spPr bwMode="auto">
          <a:xfrm>
            <a:off x="236538" y="4811713"/>
            <a:ext cx="8264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6600"/>
                </a:solidFill>
              </a:rPr>
              <a:t>N99 or N100 masks are recommended for very fine dust or dangerous dusts such as asbestos or silica.</a:t>
            </a:r>
          </a:p>
        </p:txBody>
      </p:sp>
      <p:sp>
        <p:nvSpPr>
          <p:cNvPr id="102406" name="Text Box 6"/>
          <p:cNvSpPr txBox="1">
            <a:spLocks noChangeArrowheads="1"/>
          </p:cNvSpPr>
          <p:nvPr/>
        </p:nvSpPr>
        <p:spPr bwMode="auto">
          <a:xfrm>
            <a:off x="214313" y="1314450"/>
            <a:ext cx="8658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chemeClr val="hlink"/>
                </a:solidFill>
              </a:rPr>
              <a:t>Some masks are more protective than others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b="0">
                <a:solidFill>
                  <a:schemeClr val="tx1"/>
                </a:solidFill>
              </a:rPr>
              <a:t>Where Dust Masks Can’t Be Used</a:t>
            </a:r>
          </a:p>
        </p:txBody>
      </p:sp>
      <p:sp>
        <p:nvSpPr>
          <p:cNvPr id="72707" name="Rectangle 3"/>
          <p:cNvSpPr>
            <a:spLocks noGrp="1" noChangeArrowheads="1"/>
          </p:cNvSpPr>
          <p:nvPr>
            <p:ph type="body" idx="1"/>
          </p:nvPr>
        </p:nvSpPr>
        <p:spPr bwMode="auto">
          <a:xfrm>
            <a:off x="227013" y="1238250"/>
            <a:ext cx="8537575" cy="533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lnSpc>
                <a:spcPct val="90000"/>
              </a:lnSpc>
              <a:buFontTx/>
              <a:buNone/>
            </a:pPr>
            <a:r>
              <a:rPr lang="en-US" altLang="en-US" sz="2800">
                <a:solidFill>
                  <a:schemeClr val="hlink"/>
                </a:solidFill>
                <a:latin typeface="Verdana" pitchFamily="34" charset="0"/>
              </a:rPr>
              <a:t>Dust masks will not provide adequate protection in the following situations</a:t>
            </a:r>
            <a:r>
              <a:rPr lang="en-US" altLang="en-US" sz="2400">
                <a:solidFill>
                  <a:schemeClr val="hlink"/>
                </a:solidFill>
                <a:latin typeface="Verdana" pitchFamily="34" charset="0"/>
              </a:rPr>
              <a:t>:</a:t>
            </a:r>
          </a:p>
        </p:txBody>
      </p:sp>
      <p:sp>
        <p:nvSpPr>
          <p:cNvPr id="72713" name="Text Box 9"/>
          <p:cNvSpPr txBox="1">
            <a:spLocks noChangeArrowheads="1"/>
          </p:cNvSpPr>
          <p:nvPr/>
        </p:nvSpPr>
        <p:spPr bwMode="auto">
          <a:xfrm>
            <a:off x="228600" y="2806700"/>
            <a:ext cx="687228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ü"/>
            </a:pPr>
            <a:r>
              <a:rPr lang="en-US" altLang="en-US" sz="2400"/>
              <a:t> Exposure to chemical gases or vapors</a:t>
            </a:r>
          </a:p>
          <a:p>
            <a:endParaRPr lang="en-US" altLang="en-US" sz="2400"/>
          </a:p>
          <a:p>
            <a:pPr>
              <a:buFont typeface="Wingdings" pitchFamily="2" charset="2"/>
              <a:buChar char="ü"/>
            </a:pPr>
            <a:r>
              <a:rPr lang="en-US" altLang="en-US" sz="2400"/>
              <a:t> Dust levels more than 10 times the </a:t>
            </a:r>
            <a:br>
              <a:rPr lang="en-US" altLang="en-US" sz="2400"/>
            </a:br>
            <a:r>
              <a:rPr lang="en-US" altLang="en-US" sz="2400"/>
              <a:t>   permissible exposure limit (PEL)</a:t>
            </a:r>
          </a:p>
          <a:p>
            <a:endParaRPr lang="en-US" altLang="en-US" sz="2400"/>
          </a:p>
          <a:p>
            <a:pPr>
              <a:buFont typeface="Wingdings" pitchFamily="2" charset="2"/>
              <a:buChar char="ü"/>
            </a:pPr>
            <a:r>
              <a:rPr lang="en-US" altLang="en-US" sz="2400"/>
              <a:t> Oxygen deficiency</a:t>
            </a:r>
          </a:p>
        </p:txBody>
      </p:sp>
      <p:pic>
        <p:nvPicPr>
          <p:cNvPr id="72714" name="Picture 10" descr="HM0042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1638" y="3165475"/>
            <a:ext cx="1971675" cy="2460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NoBottomBorder">
  <a:themeElements>
    <a:clrScheme name="">
      <a:dk1>
        <a:srgbClr val="000000"/>
      </a:dk1>
      <a:lt1>
        <a:srgbClr val="FFFFFF"/>
      </a:lt1>
      <a:dk2>
        <a:srgbClr val="000000"/>
      </a:dk2>
      <a:lt2>
        <a:srgbClr val="808080"/>
      </a:lt2>
      <a:accent1>
        <a:srgbClr val="00CC99"/>
      </a:accent1>
      <a:accent2>
        <a:srgbClr val="6600CC"/>
      </a:accent2>
      <a:accent3>
        <a:srgbClr val="FFFFFF"/>
      </a:accent3>
      <a:accent4>
        <a:srgbClr val="000000"/>
      </a:accent4>
      <a:accent5>
        <a:srgbClr val="AAE2CA"/>
      </a:accent5>
      <a:accent6>
        <a:srgbClr val="5C00B9"/>
      </a:accent6>
      <a:hlink>
        <a:srgbClr val="0000FF"/>
      </a:hlink>
      <a:folHlink>
        <a:srgbClr val="B2B2B2"/>
      </a:folHlink>
    </a:clrScheme>
    <a:fontScheme name="NoBottomBorder">
      <a:majorFont>
        <a:latin typeface="Verdan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oBottomBord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BottomBord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BottomBord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BottomBord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BottomBord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BottomBord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BottomBord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C:\WINDOWS\Temporary Internet Files\OLKE1C4\NoBottomBorder.pot</Template>
  <TotalTime>3043</TotalTime>
  <Words>1574</Words>
  <Application>Microsoft Office PowerPoint</Application>
  <PresentationFormat>On-screen Show (4:3)</PresentationFormat>
  <Paragraphs>130</Paragraphs>
  <Slides>15</Slides>
  <Notes>15</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Times New Roman</vt:lpstr>
      <vt:lpstr>Verdana</vt:lpstr>
      <vt:lpstr>Wingdings</vt:lpstr>
      <vt:lpstr>NoBottomBorder</vt:lpstr>
      <vt:lpstr>Microsoft Photo Editor 3.0 Photo</vt:lpstr>
      <vt:lpstr> </vt:lpstr>
      <vt:lpstr>Dust Mask Training</vt:lpstr>
      <vt:lpstr> How Filtering Facepieces Work</vt:lpstr>
      <vt:lpstr>How Filtering Facepieces Work</vt:lpstr>
      <vt:lpstr>Using Filtering Facepieces</vt:lpstr>
      <vt:lpstr>Dust Mask Protection Factor</vt:lpstr>
      <vt:lpstr>NIOSH–Approved Dust Masks</vt:lpstr>
      <vt:lpstr>Types of Dust Masks</vt:lpstr>
      <vt:lpstr>Where Dust Masks Can’t Be Used</vt:lpstr>
      <vt:lpstr>Dust Mask Fit</vt:lpstr>
      <vt:lpstr>Replacing Dust Masks</vt:lpstr>
      <vt:lpstr>Dust Mask Problems</vt:lpstr>
      <vt:lpstr>Quiz</vt:lpstr>
      <vt:lpstr>Quiz</vt:lpstr>
      <vt:lpstr>Quiz</vt:lpstr>
    </vt:vector>
  </TitlesOfParts>
  <Company>Department of Labor &amp; Industries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Dust Mask</dc:title>
  <dc:creator>Bill T</dc:creator>
  <cp:lastModifiedBy>Mike Cadotte</cp:lastModifiedBy>
  <cp:revision>121</cp:revision>
  <dcterms:created xsi:type="dcterms:W3CDTF">2001-08-09T17:53:35Z</dcterms:created>
  <dcterms:modified xsi:type="dcterms:W3CDTF">2014-03-11T21:37:00Z</dcterms:modified>
</cp:coreProperties>
</file>