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5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A7C834-9D7F-451D-83F1-3F80B2BCCE8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544FF4-16E1-44E5-8355-6B0A8BB72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COMBUSTABLE</a:t>
            </a:r>
            <a:br>
              <a:rPr lang="en-US" dirty="0" smtClean="0"/>
            </a:br>
            <a:r>
              <a:rPr lang="en-US" dirty="0" smtClean="0"/>
              <a:t>DUST</a:t>
            </a:r>
            <a:br>
              <a:rPr lang="en-US" dirty="0" smtClean="0"/>
            </a:br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CONCIENCIA POLVO COMBUSTIBLE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EXPLOSION SAFEGUARDS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Salvaguardias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explosion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Safeguards </a:t>
            </a:r>
            <a:r>
              <a:rPr lang="en-US" dirty="0"/>
              <a:t>need to be activated to control the chances of a dust </a:t>
            </a:r>
            <a:r>
              <a:rPr lang="en-US" dirty="0" smtClean="0"/>
              <a:t>explosion /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Garantias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necesarieas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activado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controlar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riesgo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explosion: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/>
              <a:t>Awareness</a:t>
            </a:r>
          </a:p>
          <a:p>
            <a:r>
              <a:rPr lang="en-US" sz="2800" dirty="0" smtClean="0"/>
              <a:t>Housekeeping – keeping the environment clean</a:t>
            </a:r>
          </a:p>
          <a:p>
            <a:r>
              <a:rPr lang="en-US" sz="2800" dirty="0" smtClean="0"/>
              <a:t>Eliminating </a:t>
            </a:r>
            <a:r>
              <a:rPr lang="en-US" sz="2800" dirty="0"/>
              <a:t>fugitive dust (</a:t>
            </a:r>
            <a:r>
              <a:rPr lang="en-US" sz="2800" dirty="0" smtClean="0"/>
              <a:t>dust leaking </a:t>
            </a:r>
            <a:r>
              <a:rPr lang="en-US" sz="2800" dirty="0"/>
              <a:t>from other </a:t>
            </a:r>
            <a:r>
              <a:rPr lang="en-US" sz="2800" dirty="0" smtClean="0"/>
              <a:t>sources)</a:t>
            </a:r>
          </a:p>
          <a:p>
            <a:r>
              <a:rPr lang="en-US" sz="2800" dirty="0" smtClean="0"/>
              <a:t>Eliminating </a:t>
            </a:r>
            <a:r>
              <a:rPr lang="en-US" sz="2800" dirty="0"/>
              <a:t>as </a:t>
            </a:r>
            <a:r>
              <a:rPr lang="en-US" sz="2800" dirty="0" smtClean="0"/>
              <a:t>many hazards </a:t>
            </a:r>
            <a:r>
              <a:rPr lang="en-US" sz="2800" dirty="0"/>
              <a:t>as possible.</a:t>
            </a:r>
            <a:endParaRPr lang="en-US" sz="2800" dirty="0" smtClean="0"/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Conciencia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Limpieza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mantener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el area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limpia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eliminacion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otras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fuentes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Como la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eliminacion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muchos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peligros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posible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DUST CONTROL METHODS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Metodos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control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524000"/>
            <a:ext cx="8534399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Vacuum </a:t>
            </a:r>
            <a:r>
              <a:rPr lang="en-US" sz="2400" dirty="0"/>
              <a:t>areas where dust accumulation </a:t>
            </a:r>
            <a:r>
              <a:rPr lang="en-US" sz="2400" dirty="0" smtClean="0"/>
              <a:t>occurs</a:t>
            </a:r>
            <a:endParaRPr lang="en-US" sz="2400" dirty="0"/>
          </a:p>
          <a:p>
            <a:r>
              <a:rPr lang="en-US" sz="2400" dirty="0" smtClean="0"/>
              <a:t>Wash </a:t>
            </a:r>
            <a:r>
              <a:rPr lang="en-US" sz="2400" dirty="0"/>
              <a:t>down procedures where hoses and water can be used to </a:t>
            </a:r>
            <a:r>
              <a:rPr lang="en-US" sz="2400" dirty="0" smtClean="0"/>
              <a:t>remove accumulated </a:t>
            </a:r>
            <a:r>
              <a:rPr lang="en-US" sz="2400" dirty="0"/>
              <a:t>dust.</a:t>
            </a:r>
          </a:p>
          <a:p>
            <a:r>
              <a:rPr lang="en-US" sz="2400" dirty="0" smtClean="0"/>
              <a:t>Choke </a:t>
            </a:r>
            <a:r>
              <a:rPr lang="en-US" sz="2400" dirty="0"/>
              <a:t>feeds to control the flow of grain and grain dust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Avoid using air systems</a:t>
            </a:r>
            <a:endParaRPr lang="en-US" sz="2400" dirty="0"/>
          </a:p>
          <a:p>
            <a:r>
              <a:rPr lang="en-US" sz="2400" dirty="0" smtClean="0"/>
              <a:t>Dust </a:t>
            </a:r>
            <a:r>
              <a:rPr lang="en-US" sz="2400" dirty="0"/>
              <a:t>control systems such as filters or cyclones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Zonas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vacio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donde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se produce la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acumulacion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Procedimientos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limpieza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eran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mangueras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y el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agua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puede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utilizar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eliminar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acumulado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Evitar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uso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sistemas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aire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Sistemas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de control de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los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filtros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ciclones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72" y="5181600"/>
            <a:ext cx="1835753" cy="14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320794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724400" cy="266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493628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320794"/>
            <a:ext cx="2133600" cy="4610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62471" cy="420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" y="3886200"/>
            <a:ext cx="2755900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5610095">
            <a:off x="2593181" y="2118961"/>
            <a:ext cx="928232" cy="21932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414661">
            <a:off x="2593344" y="4924800"/>
            <a:ext cx="1680624" cy="25259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6248400"/>
            <a:ext cx="643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04.17.13 West,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Fertilizer Plant – 14 DEAD.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DUST EXPLOSION?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explosion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dust explosion occurs when </a:t>
            </a:r>
            <a:r>
              <a:rPr lang="en-US" sz="2400" dirty="0" smtClean="0"/>
              <a:t>a fine</a:t>
            </a:r>
            <a:r>
              <a:rPr lang="en-US" sz="2400" dirty="0"/>
              <a:t>, combustible dust </a:t>
            </a:r>
            <a:r>
              <a:rPr lang="en-US" sz="2400" dirty="0" smtClean="0"/>
              <a:t>is suspended </a:t>
            </a:r>
            <a:r>
              <a:rPr lang="en-US" sz="2400" dirty="0"/>
              <a:t>in air and </a:t>
            </a:r>
            <a:r>
              <a:rPr lang="en-US" sz="2400" dirty="0" smtClean="0"/>
              <a:t>ignited. This </a:t>
            </a:r>
            <a:r>
              <a:rPr lang="en-US" sz="2400" dirty="0"/>
              <a:t>causes a very rapid burning with a release of gaseous products and </a:t>
            </a:r>
            <a:r>
              <a:rPr lang="en-US" sz="2400" dirty="0" smtClean="0"/>
              <a:t>subsequent pressure </a:t>
            </a:r>
            <a:r>
              <a:rPr lang="en-US" sz="2400" dirty="0"/>
              <a:t>rise. The resulting explosive force can damage plant, property, and people</a:t>
            </a:r>
            <a:r>
              <a:rPr lang="en-US" sz="2400" dirty="0" smtClean="0"/>
              <a:t>. Dust </a:t>
            </a:r>
            <a:r>
              <a:rPr lang="en-US" sz="2400" dirty="0"/>
              <a:t>explosions can be categorized as either primary or secondary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Spanish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162300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EXPLOSION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Explosion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primaria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primary explosion takes place in a confined atmosphere such as a </a:t>
            </a:r>
            <a:r>
              <a:rPr lang="en-US" sz="2800" dirty="0" smtClean="0"/>
              <a:t>storage </a:t>
            </a:r>
            <a:r>
              <a:rPr lang="en-US" sz="2800" dirty="0"/>
              <a:t>silo, or enclosed part of </a:t>
            </a:r>
            <a:r>
              <a:rPr lang="en-US" sz="2800" dirty="0" smtClean="0"/>
              <a:t>the plant</a:t>
            </a:r>
            <a:r>
              <a:rPr lang="en-US" sz="2800" dirty="0"/>
              <a:t>. After detonation, the </a:t>
            </a:r>
            <a:r>
              <a:rPr lang="en-US" sz="2800" dirty="0" smtClean="0"/>
              <a:t>shock wave </a:t>
            </a:r>
            <a:r>
              <a:rPr lang="en-US" sz="2800" dirty="0"/>
              <a:t>can damage and often rupture walls, allowing burning dust and gases from </a:t>
            </a:r>
            <a:r>
              <a:rPr lang="en-US" sz="2800" dirty="0" smtClean="0"/>
              <a:t>the explosion </a:t>
            </a:r>
            <a:r>
              <a:rPr lang="en-US" sz="2800" dirty="0"/>
              <a:t>to be </a:t>
            </a:r>
            <a:r>
              <a:rPr lang="en-US" sz="2800" dirty="0" smtClean="0"/>
              <a:t>expelled </a:t>
            </a:r>
            <a:r>
              <a:rPr lang="en-US" sz="2800" dirty="0"/>
              <a:t>into the surrounding </a:t>
            </a:r>
            <a:r>
              <a:rPr lang="en-US" sz="2800" dirty="0" smtClean="0"/>
              <a:t>area.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Spanish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EXPLOSION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Explosion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secundaria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primary explosion will disturb settled dust that may have accumulated. </a:t>
            </a:r>
            <a:r>
              <a:rPr lang="en-US" sz="2800" dirty="0" smtClean="0"/>
              <a:t>Once airborne</a:t>
            </a:r>
            <a:r>
              <a:rPr lang="en-US" sz="2800" dirty="0"/>
              <a:t>, this dust can support a larger explosion; this is referred to as a </a:t>
            </a:r>
            <a:r>
              <a:rPr lang="en-US" sz="2800" dirty="0" smtClean="0"/>
              <a:t>secondary explosion</a:t>
            </a:r>
            <a:r>
              <a:rPr lang="en-US" sz="2800" dirty="0"/>
              <a:t>. Secondary explosions can cause severe </a:t>
            </a:r>
            <a:r>
              <a:rPr lang="en-US" sz="2800" dirty="0" smtClean="0"/>
              <a:t>damage </a:t>
            </a:r>
            <a:r>
              <a:rPr lang="en-US" sz="2800" dirty="0"/>
              <a:t>to surrounding </a:t>
            </a:r>
            <a:r>
              <a:rPr lang="en-US" sz="2800" dirty="0" smtClean="0"/>
              <a:t>plant buildings as a </a:t>
            </a:r>
            <a:r>
              <a:rPr lang="en-US" sz="2800" dirty="0"/>
              <a:t>result from chain reactions </a:t>
            </a:r>
            <a:r>
              <a:rPr lang="en-US" sz="2800" dirty="0" smtClean="0"/>
              <a:t>by </a:t>
            </a:r>
            <a:r>
              <a:rPr lang="en-US" sz="2800" dirty="0"/>
              <a:t>the initial explosion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Spanish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CASCADING EXPLOSIONS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Explosiones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cascada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8211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953000"/>
            <a:ext cx="1840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Blast Wave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Onda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choque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7725" y="4953000"/>
            <a:ext cx="220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Dust Accumulation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Acumulacion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6534" y="5725594"/>
            <a:ext cx="1840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Dust cloud forms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 forma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nube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267200"/>
            <a:ext cx="328236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16332" y="4953000"/>
            <a:ext cx="1969667" cy="646331"/>
          </a:xfrm>
          <a:prstGeom prst="borderCallout1">
            <a:avLst>
              <a:gd name="adj1" fmla="val -11906"/>
              <a:gd name="adj2" fmla="val 1677"/>
              <a:gd name="adj3" fmla="val -223544"/>
              <a:gd name="adj4" fmla="val 1096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2672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Primary Explosion 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Explosion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primaria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4267200"/>
            <a:ext cx="328236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343400" y="5715000"/>
            <a:ext cx="1969667" cy="914400"/>
          </a:xfrm>
          <a:prstGeom prst="borderCallout1">
            <a:avLst>
              <a:gd name="adj1" fmla="val -16374"/>
              <a:gd name="adj2" fmla="val 95991"/>
              <a:gd name="adj3" fmla="val -297366"/>
              <a:gd name="adj4" fmla="val -42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4267200"/>
            <a:ext cx="2327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Secondary Explosion /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Explosion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secundaria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3276600" y="4953000"/>
            <a:ext cx="2122067" cy="646331"/>
          </a:xfrm>
          <a:prstGeom prst="borderCallout1">
            <a:avLst>
              <a:gd name="adj1" fmla="val -14885"/>
              <a:gd name="adj2" fmla="val 96901"/>
              <a:gd name="adj3" fmla="val -173087"/>
              <a:gd name="adj4" fmla="val 177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553200" y="4978063"/>
            <a:ext cx="2438400" cy="1780477"/>
          </a:xfrm>
          <a:prstGeom prst="borderCallout1">
            <a:avLst>
              <a:gd name="adj1" fmla="val -4210"/>
              <a:gd name="adj2" fmla="val 96989"/>
              <a:gd name="adj3" fmla="val -121343"/>
              <a:gd name="adj4" fmla="val 49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1" y="5004214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Heat from Primary Explosion ignites second dust cloud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calor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la explosion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primaria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enciende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segundo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38600" y="27432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52625"/>
            <a:ext cx="46577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A DUST EXPLOSION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Elementos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explosion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1" y="1600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combustible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943600"/>
            <a:ext cx="184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ignicion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3467" y="5943600"/>
            <a:ext cx="184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oxigeno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DUST FORM?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Donde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forma 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Horizontal surfaces (pipes, beams, equipment)</a:t>
            </a:r>
          </a:p>
          <a:p>
            <a:r>
              <a:rPr lang="en-US" dirty="0" smtClean="0"/>
              <a:t>Floor</a:t>
            </a:r>
          </a:p>
          <a:p>
            <a:r>
              <a:rPr lang="en-US" dirty="0" smtClean="0"/>
              <a:t>Air – from cleaning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horizontales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tuberia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haz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equipo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Piso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Aire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–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limpieza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7737"/>
            <a:ext cx="3190875" cy="2417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ONLY DUST IN AIR EXPLOSIVE?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solo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 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aire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explosiva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288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NO!</a:t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NO!</a:t>
            </a:r>
            <a:endParaRPr lang="en-US" sz="6000" dirty="0"/>
          </a:p>
        </p:txBody>
      </p:sp>
      <p:pic>
        <p:nvPicPr>
          <p:cNvPr id="6" name="Huge Flour Explos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3200400"/>
            <a:ext cx="4572000" cy="3429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IGNITION SOURCES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Fuentes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ignicion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common ignition sources in the plant could include/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Alguna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ignicion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comun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 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edificio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podria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incluir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 smtClean="0"/>
              <a:t>Fire</a:t>
            </a:r>
          </a:p>
          <a:p>
            <a:r>
              <a:rPr lang="en-US" sz="2800" dirty="0" smtClean="0"/>
              <a:t>Spark (metal, electrical switch)</a:t>
            </a:r>
          </a:p>
          <a:p>
            <a:r>
              <a:rPr lang="en-US" sz="2800" dirty="0" smtClean="0"/>
              <a:t>Static discharge / spark (dust moving in air, clothing)</a:t>
            </a:r>
          </a:p>
          <a:p>
            <a:r>
              <a:rPr lang="en-US" sz="2800" dirty="0" smtClean="0"/>
              <a:t>Heat source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Fuego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Chispa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(metal,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interruptor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electrico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Descarga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estatic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chispa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polvo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desplazamiento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en el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aire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ropa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calor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61573"/>
            <a:ext cx="3495675" cy="22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" y="6183797"/>
            <a:ext cx="2133600" cy="4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234</TotalTime>
  <Words>527</Words>
  <Application>Microsoft Office PowerPoint</Application>
  <PresentationFormat>On-screen Show (4:3)</PresentationFormat>
  <Paragraphs>72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COMBUSTABLE DUST AWARENESS</vt:lpstr>
      <vt:lpstr>WHAT IS A DUST EXPLOSION? Lo que es una explosion de polvo?</vt:lpstr>
      <vt:lpstr>PRIMARY EXPLOSION Explosion primaria</vt:lpstr>
      <vt:lpstr>SECONDARY EXPLOSION Explosion secundaria</vt:lpstr>
      <vt:lpstr>CASCADING EXPLOSIONS Explosiones en cascada</vt:lpstr>
      <vt:lpstr>ELEMENTS OF A DUST EXPLOSION Elementos de una explosion de polvo</vt:lpstr>
      <vt:lpstr>WHERE DOES DUST FORM? Donde se forma el polvo?</vt:lpstr>
      <vt:lpstr>IS ONLY DUST IN AIR EXPLOSIVE? Es solo polvo en el aire explosiva?</vt:lpstr>
      <vt:lpstr>IGNITION SOURCES Fuentes de ignicion</vt:lpstr>
      <vt:lpstr>EXPLOSION SAFEGUARDS Salvaguardias explosion</vt:lpstr>
      <vt:lpstr>DUST CONTROL METHODS Metodos de control de polvo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COMBUSTABLE DUST AWARENESS</dc:title>
  <dc:creator>Mike Cadotte</dc:creator>
  <cp:lastModifiedBy>Mike Cadotte</cp:lastModifiedBy>
  <cp:revision>13</cp:revision>
  <dcterms:created xsi:type="dcterms:W3CDTF">2013-04-26T15:11:26Z</dcterms:created>
  <dcterms:modified xsi:type="dcterms:W3CDTF">2013-04-26T20:38:17Z</dcterms:modified>
</cp:coreProperties>
</file>